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2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30" r:id="rId55"/>
    <p:sldId id="331" r:id="rId56"/>
    <p:sldId id="332" r:id="rId57"/>
    <p:sldId id="333" r:id="rId58"/>
    <p:sldId id="334" r:id="rId59"/>
    <p:sldId id="309" r:id="rId60"/>
    <p:sldId id="310" r:id="rId61"/>
    <p:sldId id="311" r:id="rId62"/>
    <p:sldId id="335" r:id="rId63"/>
    <p:sldId id="336" r:id="rId64"/>
    <p:sldId id="337" r:id="rId65"/>
    <p:sldId id="338" r:id="rId66"/>
    <p:sldId id="312" r:id="rId67"/>
    <p:sldId id="313" r:id="rId68"/>
    <p:sldId id="314" r:id="rId69"/>
    <p:sldId id="315" r:id="rId70"/>
    <p:sldId id="339" r:id="rId71"/>
    <p:sldId id="340" r:id="rId72"/>
    <p:sldId id="341" r:id="rId73"/>
    <p:sldId id="342" r:id="rId74"/>
    <p:sldId id="343" r:id="rId75"/>
    <p:sldId id="344" r:id="rId76"/>
    <p:sldId id="345" r:id="rId77"/>
    <p:sldId id="346" r:id="rId78"/>
    <p:sldId id="347" r:id="rId79"/>
    <p:sldId id="348" r:id="rId80"/>
    <p:sldId id="349" r:id="rId81"/>
    <p:sldId id="350" r:id="rId82"/>
    <p:sldId id="351" r:id="rId83"/>
    <p:sldId id="352" r:id="rId84"/>
    <p:sldId id="353" r:id="rId85"/>
    <p:sldId id="354" r:id="rId86"/>
    <p:sldId id="316" r:id="rId87"/>
    <p:sldId id="317" r:id="rId88"/>
    <p:sldId id="318" r:id="rId89"/>
    <p:sldId id="355" r:id="rId90"/>
    <p:sldId id="356" r:id="rId91"/>
    <p:sldId id="357" r:id="rId92"/>
    <p:sldId id="358" r:id="rId93"/>
    <p:sldId id="359" r:id="rId94"/>
    <p:sldId id="360" r:id="rId95"/>
    <p:sldId id="361" r:id="rId96"/>
    <p:sldId id="362" r:id="rId97"/>
    <p:sldId id="363" r:id="rId98"/>
    <p:sldId id="364" r:id="rId99"/>
    <p:sldId id="365" r:id="rId100"/>
    <p:sldId id="366" r:id="rId101"/>
    <p:sldId id="367" r:id="rId102"/>
    <p:sldId id="368" r:id="rId103"/>
    <p:sldId id="369" r:id="rId104"/>
    <p:sldId id="370" r:id="rId105"/>
    <p:sldId id="371" r:id="rId106"/>
    <p:sldId id="372" r:id="rId107"/>
    <p:sldId id="373" r:id="rId108"/>
    <p:sldId id="374" r:id="rId109"/>
    <p:sldId id="375" r:id="rId110"/>
    <p:sldId id="376" r:id="rId111"/>
    <p:sldId id="377" r:id="rId112"/>
    <p:sldId id="378" r:id="rId113"/>
    <p:sldId id="379" r:id="rId114"/>
    <p:sldId id="380" r:id="rId115"/>
    <p:sldId id="381" r:id="rId116"/>
    <p:sldId id="319" r:id="rId117"/>
    <p:sldId id="320" r:id="rId118"/>
    <p:sldId id="321" r:id="rId119"/>
    <p:sldId id="322" r:id="rId120"/>
    <p:sldId id="323" r:id="rId121"/>
    <p:sldId id="324" r:id="rId122"/>
    <p:sldId id="325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26" r:id="rId134"/>
    <p:sldId id="327" r:id="rId135"/>
    <p:sldId id="392" r:id="rId136"/>
    <p:sldId id="393" r:id="rId137"/>
    <p:sldId id="394" r:id="rId138"/>
    <p:sldId id="395" r:id="rId139"/>
    <p:sldId id="328" r:id="rId140"/>
    <p:sldId id="329" r:id="rId141"/>
    <p:sldId id="396" r:id="rId1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w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Международный стандарт ИСО 9001-2015</a:t>
            </a:r>
            <a:br>
              <a:rPr lang="ru-RU" dirty="0" smtClean="0"/>
            </a:br>
            <a:r>
              <a:rPr lang="ru-RU" dirty="0" smtClean="0"/>
              <a:t>Основные требования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5939" y="3996267"/>
            <a:ext cx="7137084" cy="1388534"/>
          </a:xfrm>
        </p:spPr>
        <p:txBody>
          <a:bodyPr>
            <a:normAutofit/>
          </a:bodyPr>
          <a:lstStyle/>
          <a:p>
            <a:r>
              <a:rPr lang="ru-RU" dirty="0" err="1" smtClean="0"/>
              <a:t>Шибинов</a:t>
            </a:r>
            <a:r>
              <a:rPr lang="ru-RU" dirty="0" smtClean="0"/>
              <a:t> Константин Геннадьевич</a:t>
            </a:r>
          </a:p>
          <a:p>
            <a:r>
              <a:rPr lang="ru-RU" dirty="0" smtClean="0"/>
              <a:t>Руководитель проектов ООО «Объединенная экспертная группа»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1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ru-RU" dirty="0" smtClean="0"/>
              <a:t>Структура стандарта ИСО 9001-2015. завершение  </a:t>
            </a:r>
            <a:endParaRPr lang="ru-RU" dirty="0"/>
          </a:p>
        </p:txBody>
      </p:sp>
      <p:sp>
        <p:nvSpPr>
          <p:cNvPr id="5" name="Объект 5"/>
          <p:cNvSpPr>
            <a:spLocks noGrp="1"/>
          </p:cNvSpPr>
          <p:nvPr>
            <p:ph idx="1"/>
          </p:nvPr>
        </p:nvSpPr>
        <p:spPr>
          <a:xfrm>
            <a:off x="1484310" y="1395663"/>
            <a:ext cx="10018713" cy="5462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9 Оценка результатов деятельности</a:t>
            </a:r>
          </a:p>
          <a:p>
            <a:pPr marL="0" indent="0">
              <a:buNone/>
            </a:pPr>
            <a:r>
              <a:rPr lang="ru-RU" sz="2400" dirty="0"/>
              <a:t>9.1 Мониторинг, измерение, анализ и оценка</a:t>
            </a:r>
          </a:p>
          <a:p>
            <a:pPr marL="0" indent="0">
              <a:buNone/>
            </a:pPr>
            <a:r>
              <a:rPr lang="ru-RU" sz="2400" dirty="0"/>
              <a:t>9.2 Внутренний аудит</a:t>
            </a:r>
          </a:p>
          <a:p>
            <a:pPr marL="0" indent="0">
              <a:buNone/>
            </a:pPr>
            <a:r>
              <a:rPr lang="ru-RU" sz="2400" dirty="0"/>
              <a:t>9.3 Анализ со стороны руководства</a:t>
            </a:r>
          </a:p>
          <a:p>
            <a:pPr marL="0" indent="0">
              <a:buNone/>
            </a:pPr>
            <a:r>
              <a:rPr lang="ru-RU" sz="2400" dirty="0"/>
              <a:t>10 Улучшение</a:t>
            </a:r>
          </a:p>
          <a:p>
            <a:pPr marL="0" indent="0">
              <a:buNone/>
            </a:pPr>
            <a:r>
              <a:rPr lang="ru-RU" sz="2400" dirty="0"/>
              <a:t>10.1 Общие положения</a:t>
            </a:r>
          </a:p>
          <a:p>
            <a:pPr marL="0" indent="0">
              <a:buNone/>
            </a:pPr>
            <a:r>
              <a:rPr lang="ru-RU" sz="2400" dirty="0"/>
              <a:t>10.2 Несоответствия и корректирующие действия</a:t>
            </a:r>
          </a:p>
          <a:p>
            <a:pPr marL="0" indent="0">
              <a:buNone/>
            </a:pPr>
            <a:r>
              <a:rPr lang="ru-RU" sz="2400" dirty="0"/>
              <a:t>10.3 Постоянное улучшение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78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2935705" y="182730"/>
            <a:ext cx="9001125" cy="7921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b="1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b="1" smtClean="0">
                <a:solidFill>
                  <a:srgbClr val="00588E"/>
                </a:solidFill>
                <a:ea typeface="+mn-ea"/>
                <a:cs typeface="+mn-cs"/>
              </a:rPr>
              <a:t>. </a:t>
            </a:r>
            <a:r>
              <a:rPr lang="ru-RU" b="1" smtClean="0">
                <a:solidFill>
                  <a:srgbClr val="00588E"/>
                </a:solidFill>
                <a:ea typeface="+mn-ea"/>
                <a:cs typeface="+mn-cs"/>
              </a:rPr>
              <a:t>Деятельность </a:t>
            </a:r>
            <a:br>
              <a:rPr lang="ru-RU" b="1" smtClean="0">
                <a:solidFill>
                  <a:srgbClr val="00588E"/>
                </a:solidFill>
                <a:ea typeface="+mn-ea"/>
                <a:cs typeface="+mn-cs"/>
              </a:rPr>
            </a:br>
            <a:r>
              <a:rPr lang="ru-RU" sz="2600" b="1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sz="2600" b="1" smtClean="0">
                <a:solidFill>
                  <a:srgbClr val="00588E"/>
                </a:solidFill>
                <a:ea typeface="+mn-ea"/>
                <a:cs typeface="+mn-cs"/>
              </a:rPr>
              <a:t>.</a:t>
            </a:r>
            <a:r>
              <a:rPr lang="ru-RU" sz="2600" b="1" smtClean="0">
                <a:solidFill>
                  <a:srgbClr val="00588E"/>
                </a:solidFill>
                <a:ea typeface="+mn-ea"/>
                <a:cs typeface="+mn-cs"/>
              </a:rPr>
              <a:t>3</a:t>
            </a:r>
            <a:r>
              <a:rPr lang="hu-HU" sz="2600" b="1" smtClean="0">
                <a:solidFill>
                  <a:srgbClr val="00588E"/>
                </a:solidFill>
                <a:ea typeface="+mn-ea"/>
                <a:cs typeface="+mn-cs"/>
              </a:rPr>
              <a:t> </a:t>
            </a:r>
            <a:r>
              <a:rPr lang="ru-RU" sz="2600" b="1" smtClean="0">
                <a:solidFill>
                  <a:srgbClr val="00588E"/>
                </a:solidFill>
                <a:ea typeface="+mn-ea"/>
                <a:cs typeface="+mn-cs"/>
              </a:rPr>
              <a:t>Проектирование и разработка продукции и услуг</a:t>
            </a:r>
            <a:endParaRPr lang="hu-HU" sz="2600" b="1" dirty="0">
              <a:solidFill>
                <a:srgbClr val="00588E"/>
              </a:solidFill>
              <a:ea typeface="+mn-ea"/>
              <a:cs typeface="+mn-cs"/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2044199" y="1389397"/>
            <a:ext cx="85677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8.3.4 Средства управления проектированием и разработкой</a:t>
            </a: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2044199" y="2148304"/>
            <a:ext cx="10147801" cy="4709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000" smtClean="0"/>
              <a:t>Организация должна обеспечить уверенность в том, что: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результаты, которые должны быть достигнуты, четко определены;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проведены анализы для оценивания способности результатов проектирования и разработки выполнить требования;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проведены действия по верификации в целях обеспечения соответствия выходных данных проектирования и разработки входным требованиям к проектированию и разработке;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проведены действия по валидации в целях обеспечения готовой продукции и услуг отвечать требованиям к установленному применению или намеченному использованию.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предприняты необходимые действия по выявленным проблемам в ходе анализа, верификации или валидации;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документированная информация об этих действиях сохранена.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2922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  <p:bldP spid="4" grpId="0" build="p" bldLvl="2" autoUpdateAnimBg="0" advAuto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2021305" y="48126"/>
            <a:ext cx="9001125" cy="7921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b="1" smtClean="0">
                <a:solidFill>
                  <a:srgbClr val="00588E"/>
                </a:solidFill>
                <a:ea typeface="+mn-ea"/>
                <a:cs typeface="+mn-cs"/>
              </a:rPr>
              <a:t>Анализ, верификация и валидация</a:t>
            </a:r>
            <a:endParaRPr lang="hu-HU" sz="2600" b="1" dirty="0">
              <a:solidFill>
                <a:srgbClr val="00588E"/>
              </a:solidFill>
              <a:ea typeface="+mn-ea"/>
              <a:cs typeface="+mn-cs"/>
            </a:endParaRP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1583155" y="2087312"/>
            <a:ext cx="3349792" cy="283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5263" indent="-1952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+mj-lt"/>
              </a:rPr>
              <a:t> Анализ</a:t>
            </a:r>
          </a:p>
          <a:p>
            <a:pPr lvl="1"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endParaRPr lang="ru-RU" altLang="ru-RU" sz="2400" dirty="0">
              <a:latin typeface="+mj-lt"/>
            </a:endParaRPr>
          </a:p>
          <a:p>
            <a:pPr lvl="1"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+mj-lt"/>
              </a:rPr>
              <a:t> Верификация</a:t>
            </a:r>
          </a:p>
          <a:p>
            <a:pPr lvl="1"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endParaRPr lang="ru-RU" altLang="ru-RU" sz="2400" dirty="0">
              <a:latin typeface="+mj-lt"/>
            </a:endParaRPr>
          </a:p>
          <a:p>
            <a:pPr lvl="1"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+mj-lt"/>
              </a:rPr>
              <a:t> </a:t>
            </a:r>
            <a:r>
              <a:rPr lang="ru-RU" altLang="ru-RU" sz="2400" dirty="0" err="1">
                <a:latin typeface="+mj-lt"/>
              </a:rPr>
              <a:t>Валидация</a:t>
            </a:r>
            <a:endParaRPr lang="ru-RU" altLang="ru-RU" sz="2400" dirty="0">
              <a:latin typeface="+mj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auto">
          <a:xfrm>
            <a:off x="5226467" y="2087311"/>
            <a:ext cx="6965533" cy="296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5000"/>
            </a:pPr>
            <a:r>
              <a:rPr lang="ru-RU" altLang="ru-RU" sz="1800" i="1" dirty="0"/>
              <a:t>Определение пригодности, адекватности и результативности объекта для достижения установленных целей</a:t>
            </a:r>
          </a:p>
          <a:p>
            <a:pPr marL="0" lvl="1"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5000"/>
            </a:pPr>
            <a:r>
              <a:rPr lang="ru-RU" altLang="ru-RU" sz="1800" i="1" dirty="0"/>
              <a:t>Подтверждение (посредством предоставления объективных свидетельств) того, что установленные требования выполнены</a:t>
            </a:r>
          </a:p>
          <a:p>
            <a:pPr marL="0" lvl="1"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5000"/>
            </a:pPr>
            <a:r>
              <a:rPr lang="ru-RU" altLang="ru-RU" sz="1800" i="1" dirty="0"/>
              <a:t>Подтверждение (посредством предоставления объективных свидетельств) того, что требования предназначенные для конкретного использования выполнены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21305" y="5245361"/>
            <a:ext cx="6555528" cy="10497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>
              <a:defRPr/>
            </a:pPr>
            <a:endParaRPr lang="ru-RU" i="1" dirty="0"/>
          </a:p>
          <a:p>
            <a:pPr algn="ctr">
              <a:defRPr/>
            </a:pPr>
            <a:r>
              <a:rPr lang="ru-RU" dirty="0"/>
              <a:t>Имеют различные цели. </a:t>
            </a:r>
          </a:p>
          <a:p>
            <a:pPr algn="ctr">
              <a:defRPr/>
            </a:pPr>
            <a:r>
              <a:rPr lang="ru-RU" dirty="0"/>
              <a:t>Могут выполняться по отдельности или совместно, </a:t>
            </a:r>
          </a:p>
          <a:p>
            <a:pPr algn="ctr">
              <a:defRPr/>
            </a:pPr>
            <a:r>
              <a:rPr lang="ru-RU" dirty="0"/>
              <a:t>насколько это применимо к продукции и услугам организации.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" name="Picture 5" descr="C:\Users\grishaes\AppData\Local\Microsoft\Windows\Temporary Internet Files\Content.IE5\FNMAMX34\objectif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762" y="4746315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33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2911643" y="278983"/>
            <a:ext cx="9001125" cy="7921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b="1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b="1" smtClean="0">
                <a:solidFill>
                  <a:srgbClr val="00588E"/>
                </a:solidFill>
                <a:ea typeface="+mn-ea"/>
                <a:cs typeface="+mn-cs"/>
              </a:rPr>
              <a:t>. </a:t>
            </a:r>
            <a:r>
              <a:rPr lang="ru-RU" b="1" smtClean="0">
                <a:solidFill>
                  <a:srgbClr val="00588E"/>
                </a:solidFill>
                <a:ea typeface="+mn-ea"/>
                <a:cs typeface="+mn-cs"/>
              </a:rPr>
              <a:t>Деятельность </a:t>
            </a:r>
            <a:br>
              <a:rPr lang="ru-RU" b="1" smtClean="0">
                <a:solidFill>
                  <a:srgbClr val="00588E"/>
                </a:solidFill>
                <a:ea typeface="+mn-ea"/>
                <a:cs typeface="+mn-cs"/>
              </a:rPr>
            </a:br>
            <a:r>
              <a:rPr lang="ru-RU" sz="2600" b="1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sz="2600" b="1" smtClean="0">
                <a:solidFill>
                  <a:srgbClr val="00588E"/>
                </a:solidFill>
                <a:ea typeface="+mn-ea"/>
                <a:cs typeface="+mn-cs"/>
              </a:rPr>
              <a:t>.</a:t>
            </a:r>
            <a:r>
              <a:rPr lang="ru-RU" sz="2600" b="1" smtClean="0">
                <a:solidFill>
                  <a:srgbClr val="00588E"/>
                </a:solidFill>
                <a:ea typeface="+mn-ea"/>
                <a:cs typeface="+mn-cs"/>
              </a:rPr>
              <a:t>3</a:t>
            </a:r>
            <a:r>
              <a:rPr lang="hu-HU" sz="2600" b="1" smtClean="0">
                <a:solidFill>
                  <a:srgbClr val="00588E"/>
                </a:solidFill>
                <a:ea typeface="+mn-ea"/>
                <a:cs typeface="+mn-cs"/>
              </a:rPr>
              <a:t> </a:t>
            </a:r>
            <a:r>
              <a:rPr lang="ru-RU" sz="2600" b="1" smtClean="0">
                <a:solidFill>
                  <a:srgbClr val="00588E"/>
                </a:solidFill>
                <a:ea typeface="+mn-ea"/>
                <a:cs typeface="+mn-cs"/>
              </a:rPr>
              <a:t>Проектирование и разработка продукции и услуг</a:t>
            </a:r>
            <a:endParaRPr lang="hu-HU" sz="2600" b="1" dirty="0">
              <a:solidFill>
                <a:srgbClr val="00588E"/>
              </a:solidFill>
              <a:ea typeface="+mn-ea"/>
              <a:cs typeface="+mn-cs"/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2236704" y="1498182"/>
            <a:ext cx="85677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8.3.5 Выходные данные проектирования и разработки</a:t>
            </a: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2236704" y="2109369"/>
            <a:ext cx="9676064" cy="4748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mtClean="0"/>
              <a:t>Организация должна обеспечить, чтобы выходные данные проектирования и разработки: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соответствовали входным требованиям;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были адекватными для последующих процессов производства продукции и предоставления услуг;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содержали требования к мониторингу и измерению, насколько это походит, а также критерии приемки или ссылки на них;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определяли характеристики продукции и услуг, которые имеют важное значение для их целевого назначения, безопасного и надлежащего предоставления.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7288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  <p:bldP spid="4" grpId="0" build="p" bldLvl="2" autoUpdateAnimBg="0" advAuto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3190875" y="254919"/>
            <a:ext cx="9001125" cy="7921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b="1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8</a:t>
            </a:r>
            <a:r>
              <a:rPr lang="hu-HU" b="1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ru-RU" b="1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Деятельность </a:t>
            </a:r>
            <a:br>
              <a:rPr lang="ru-RU" b="1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</a:br>
            <a:r>
              <a:rPr lang="ru-RU" sz="2600" b="1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8</a:t>
            </a:r>
            <a:r>
              <a:rPr lang="hu-HU" sz="2600" b="1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.</a:t>
            </a:r>
            <a:r>
              <a:rPr lang="ru-RU" sz="2600" b="1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3</a:t>
            </a:r>
            <a:r>
              <a:rPr lang="hu-HU" sz="2600" b="1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2600" b="1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Проектирование и разработка продукции и услуг</a:t>
            </a:r>
            <a:endParaRPr lang="hu-HU" sz="2600" b="1" dirty="0">
              <a:solidFill>
                <a:srgbClr val="00588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1827630" y="1533776"/>
            <a:ext cx="85677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8.3.6 Изменения проектирования и разработки</a:t>
            </a: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1827630" y="2399549"/>
            <a:ext cx="10364370" cy="4458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mtClean="0"/>
              <a:t>Организация должна идентифицировать, анализировать и управлять изменениями, сделанными во время или после проектирования и разработки продукции и услуг, в той степени, которая необходима для обеспечения исключения негативного влияния на соответствие требованиям.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mtClean="0"/>
              <a:t>Организация должна </a:t>
            </a:r>
            <a:r>
              <a:rPr lang="ru-RU" b="1" u="sng" smtClean="0"/>
              <a:t>сохранять документированную информацию</a:t>
            </a:r>
            <a:r>
              <a:rPr lang="ru-RU" smtClean="0"/>
              <a:t> по: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изменениям проектирования и разработки;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результатам анализов;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санкционированию изменений;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действиям, предпринятым для предотвращения неблагоприятного влияния.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7419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  <p:bldP spid="4" grpId="0" build="p" bldLvl="2" autoUpdateAnimBg="0" advAuto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2887579" y="237039"/>
            <a:ext cx="9304421" cy="12308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b="1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b="1" smtClean="0">
                <a:solidFill>
                  <a:srgbClr val="00588E"/>
                </a:solidFill>
                <a:ea typeface="+mn-ea"/>
                <a:cs typeface="+mn-cs"/>
              </a:rPr>
              <a:t>. </a:t>
            </a:r>
            <a:r>
              <a:rPr lang="ru-RU" b="1" smtClean="0">
                <a:solidFill>
                  <a:srgbClr val="00588E"/>
                </a:solidFill>
                <a:ea typeface="+mn-ea"/>
                <a:cs typeface="+mn-cs"/>
              </a:rPr>
              <a:t>Деятельность </a:t>
            </a:r>
            <a:br>
              <a:rPr lang="ru-RU" b="1" smtClean="0">
                <a:solidFill>
                  <a:srgbClr val="00588E"/>
                </a:solidFill>
                <a:ea typeface="+mn-ea"/>
                <a:cs typeface="+mn-cs"/>
              </a:rPr>
            </a:br>
            <a:r>
              <a:rPr lang="ru-RU" sz="2600" b="1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sz="2600" b="1" smtClean="0">
                <a:solidFill>
                  <a:srgbClr val="00588E"/>
                </a:solidFill>
                <a:ea typeface="+mn-ea"/>
                <a:cs typeface="+mn-cs"/>
              </a:rPr>
              <a:t>.</a:t>
            </a:r>
            <a:r>
              <a:rPr lang="ru-RU" sz="2600" b="1" smtClean="0">
                <a:solidFill>
                  <a:srgbClr val="00588E"/>
                </a:solidFill>
                <a:ea typeface="+mn-ea"/>
                <a:cs typeface="+mn-cs"/>
              </a:rPr>
              <a:t>4</a:t>
            </a:r>
            <a:r>
              <a:rPr lang="hu-HU" sz="2600" b="1" smtClean="0">
                <a:solidFill>
                  <a:srgbClr val="00588E"/>
                </a:solidFill>
                <a:ea typeface="+mn-ea"/>
                <a:cs typeface="+mn-cs"/>
              </a:rPr>
              <a:t> </a:t>
            </a:r>
            <a:r>
              <a:rPr lang="ru-RU" sz="2600" b="1" smtClean="0">
                <a:solidFill>
                  <a:srgbClr val="00588E"/>
                </a:solidFill>
                <a:ea typeface="+mn-ea"/>
                <a:cs typeface="+mn-cs"/>
              </a:rPr>
              <a:t>Управление внешне поставляемыми процессами, продукцией и услугами</a:t>
            </a:r>
            <a:endParaRPr lang="hu-HU" sz="2600" b="1" dirty="0">
              <a:solidFill>
                <a:srgbClr val="00588E"/>
              </a:solidFill>
              <a:ea typeface="+mn-ea"/>
              <a:cs typeface="+mn-cs"/>
            </a:endParaRP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1935330" y="2134101"/>
            <a:ext cx="9999996" cy="409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5263" indent="-1952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+mj-lt"/>
              </a:rPr>
              <a:t>обеспечить соответствие внешне поставляемых процессов, продукции и услуг требованиям;</a:t>
            </a:r>
          </a:p>
          <a:p>
            <a:pPr lvl="1"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+mj-lt"/>
              </a:rPr>
              <a:t>определить средства управления, применимые для внешне поставляемых процессов, продукции и услуг</a:t>
            </a:r>
          </a:p>
          <a:p>
            <a:pPr lvl="1"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+mj-lt"/>
              </a:rPr>
              <a:t>определить и применять критерии оценки, выбора,  мониторинга результатов деятельности и повторной оценки внешних поставщиков, исходя из их способности выполнять процессы или поставлять продукцию и услуги в соответствии с требованиями.</a:t>
            </a:r>
          </a:p>
          <a:p>
            <a:pPr lvl="1"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endParaRPr lang="ru-RU" alt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400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3577306" y="500981"/>
            <a:ext cx="80756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sz="3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Управление внешними поставками продукции и услуг</a:t>
            </a:r>
          </a:p>
          <a:p>
            <a:pPr algn="r">
              <a:tabLst>
                <a:tab pos="381000" algn="l"/>
              </a:tabLst>
              <a:defRPr/>
            </a:pPr>
            <a:r>
              <a:rPr lang="ru-R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Приложение А 8</a:t>
            </a:r>
            <a:endParaRPr lang="hu-HU" sz="28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7408" y="1653507"/>
            <a:ext cx="8424862" cy="2609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Формы внешне поставляемых продукции и услуг:</a:t>
            </a:r>
          </a:p>
          <a:p>
            <a:pPr>
              <a:defRPr/>
            </a:pPr>
            <a:endParaRPr lang="ru-RU" sz="2400" dirty="0"/>
          </a:p>
          <a:p>
            <a:pPr marL="195263" indent="-195263" eaLnBrk="0" hangingPunct="0">
              <a:lnSpc>
                <a:spcPct val="80000"/>
              </a:lnSpc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0000"/>
              <a:buFont typeface="Wingdings" pitchFamily="2" charset="2"/>
              <a:buChar char="v"/>
              <a:defRPr/>
            </a:pPr>
            <a:r>
              <a:rPr lang="ru-RU" sz="2400" dirty="0"/>
              <a:t> закупленные у поставщика;</a:t>
            </a:r>
          </a:p>
          <a:p>
            <a:pPr marL="195263" indent="-195263" eaLnBrk="0" hangingPunct="0">
              <a:lnSpc>
                <a:spcPct val="80000"/>
              </a:lnSpc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0000"/>
              <a:buFont typeface="Wingdings" pitchFamily="2" charset="2"/>
              <a:buChar char="v"/>
              <a:defRPr/>
            </a:pPr>
            <a:r>
              <a:rPr lang="ru-RU" sz="2400" dirty="0"/>
              <a:t> полученные по соглашению с компанией-партнером;</a:t>
            </a:r>
          </a:p>
          <a:p>
            <a:pPr marL="195263" indent="-195263" eaLnBrk="0" hangingPunct="0">
              <a:lnSpc>
                <a:spcPct val="80000"/>
              </a:lnSpc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0000"/>
              <a:buFont typeface="Wingdings" pitchFamily="2" charset="2"/>
              <a:buChar char="v"/>
              <a:defRPr/>
            </a:pPr>
            <a:r>
              <a:rPr lang="ru-RU" sz="2400" dirty="0"/>
              <a:t> полученные от внешнего поставщика на основе аутсорсинга процессов.</a:t>
            </a: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1647408" y="4698333"/>
            <a:ext cx="70153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2400"/>
              </a:spcBef>
              <a:spcAft>
                <a:spcPts val="600"/>
              </a:spcAft>
              <a:buClr>
                <a:srgbClr val="00629E"/>
              </a:buClr>
              <a:buSzPct val="120000"/>
            </a:pPr>
            <a:r>
              <a:rPr lang="ru-RU" altLang="ru-RU" sz="2000" i="1" dirty="0" err="1">
                <a:latin typeface="+mj-lt"/>
              </a:rPr>
              <a:t>Аутосорсинг</a:t>
            </a:r>
            <a:r>
              <a:rPr lang="ru-RU" altLang="ru-RU" sz="2000" i="1" dirty="0">
                <a:latin typeface="+mj-lt"/>
              </a:rPr>
              <a:t> всегда являлся важной характеристикой услуги, поскольку имеет по крайней мере один вид деятельности, необходимой для выполнения взаимодействия поставщика и организации.</a:t>
            </a:r>
          </a:p>
        </p:txBody>
      </p:sp>
      <p:pic>
        <p:nvPicPr>
          <p:cNvPr id="5" name="Picture 2" descr="C:\Users\grishaes\AppData\Local\Microsoft\Windows\Temporary Internet Files\Content.IE5\FNMAMX34\кейс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318" y="3993232"/>
            <a:ext cx="2703512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51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2911642" y="406149"/>
            <a:ext cx="9001125" cy="7921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b="1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b="1" smtClean="0">
                <a:solidFill>
                  <a:srgbClr val="00588E"/>
                </a:solidFill>
                <a:ea typeface="+mn-ea"/>
                <a:cs typeface="+mn-cs"/>
              </a:rPr>
              <a:t>. </a:t>
            </a:r>
            <a:r>
              <a:rPr lang="ru-RU" b="1" smtClean="0">
                <a:solidFill>
                  <a:srgbClr val="00588E"/>
                </a:solidFill>
                <a:ea typeface="+mn-ea"/>
                <a:cs typeface="+mn-cs"/>
              </a:rPr>
              <a:t>Деятельность </a:t>
            </a:r>
            <a:br>
              <a:rPr lang="ru-RU" b="1" smtClean="0">
                <a:solidFill>
                  <a:srgbClr val="00588E"/>
                </a:solidFill>
                <a:ea typeface="+mn-ea"/>
                <a:cs typeface="+mn-cs"/>
              </a:rPr>
            </a:br>
            <a:r>
              <a:rPr lang="ru-RU" sz="2600" b="1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sz="2600" b="1" smtClean="0">
                <a:solidFill>
                  <a:srgbClr val="00588E"/>
                </a:solidFill>
                <a:ea typeface="+mn-ea"/>
                <a:cs typeface="+mn-cs"/>
              </a:rPr>
              <a:t>.</a:t>
            </a:r>
            <a:r>
              <a:rPr lang="ru-RU" sz="2600" b="1" smtClean="0">
                <a:solidFill>
                  <a:srgbClr val="00588E"/>
                </a:solidFill>
                <a:ea typeface="+mn-ea"/>
                <a:cs typeface="+mn-cs"/>
              </a:rPr>
              <a:t>5</a:t>
            </a:r>
            <a:r>
              <a:rPr lang="hu-HU" sz="2600" b="1" smtClean="0">
                <a:solidFill>
                  <a:srgbClr val="00588E"/>
                </a:solidFill>
                <a:ea typeface="+mn-ea"/>
                <a:cs typeface="+mn-cs"/>
              </a:rPr>
              <a:t> </a:t>
            </a:r>
            <a:r>
              <a:rPr lang="ru-RU" sz="2600" b="1" smtClean="0">
                <a:solidFill>
                  <a:srgbClr val="00588E"/>
                </a:solidFill>
                <a:ea typeface="+mn-ea"/>
                <a:cs typeface="+mn-cs"/>
              </a:rPr>
              <a:t>Производство продукции и предоставление услуг</a:t>
            </a:r>
            <a:endParaRPr lang="hu-HU" sz="2600" b="1" dirty="0">
              <a:solidFill>
                <a:srgbClr val="00588E"/>
              </a:solidFill>
              <a:ea typeface="+mn-ea"/>
              <a:cs typeface="+mn-cs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4145034" y="1486054"/>
            <a:ext cx="5256584" cy="709092"/>
          </a:xfrm>
          <a:prstGeom prst="roundRect">
            <a:avLst>
              <a:gd name="adj" fmla="val 1661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defTabSz="762000" eaLnBrk="0" hangingPunct="0">
              <a:defRPr/>
            </a:pPr>
            <a:r>
              <a:rPr lang="ru-RU" sz="2000" b="1" dirty="0">
                <a:solidFill>
                  <a:schemeClr val="bg1"/>
                </a:solidFill>
              </a:rPr>
              <a:t>Управление производством продукции </a:t>
            </a:r>
          </a:p>
          <a:p>
            <a:pPr algn="ctr" defTabSz="762000" eaLnBrk="0" hangingPunct="0">
              <a:defRPr/>
            </a:pPr>
            <a:r>
              <a:rPr lang="ru-RU" sz="2000" b="1" dirty="0">
                <a:solidFill>
                  <a:schemeClr val="bg1"/>
                </a:solidFill>
              </a:rPr>
              <a:t>и предоставлением услуг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145034" y="2350150"/>
            <a:ext cx="5256584" cy="709092"/>
          </a:xfrm>
          <a:prstGeom prst="roundRect">
            <a:avLst>
              <a:gd name="adj" fmla="val 1661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defTabSz="762000" eaLnBrk="0" hangingPunct="0">
              <a:defRPr/>
            </a:pPr>
            <a:r>
              <a:rPr lang="ru-RU" sz="2000" b="1" dirty="0">
                <a:solidFill>
                  <a:schemeClr val="bg1"/>
                </a:solidFill>
              </a:rPr>
              <a:t>Идентификация и </a:t>
            </a:r>
            <a:r>
              <a:rPr lang="ru-RU" sz="2000" b="1" dirty="0" err="1">
                <a:solidFill>
                  <a:schemeClr val="bg1"/>
                </a:solidFill>
              </a:rPr>
              <a:t>прослеживаемость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145034" y="3225234"/>
            <a:ext cx="5256584" cy="709092"/>
          </a:xfrm>
          <a:prstGeom prst="roundRect">
            <a:avLst>
              <a:gd name="adj" fmla="val 1661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defTabSz="762000" eaLnBrk="0" hangingPunct="0">
              <a:defRPr/>
            </a:pPr>
            <a:r>
              <a:rPr lang="ru-RU" sz="2000" b="1" dirty="0">
                <a:solidFill>
                  <a:schemeClr val="bg1"/>
                </a:solidFill>
              </a:rPr>
              <a:t>Собственность потребителей </a:t>
            </a:r>
          </a:p>
          <a:p>
            <a:pPr algn="ctr" defTabSz="762000" eaLnBrk="0" hangingPunct="0">
              <a:defRPr/>
            </a:pPr>
            <a:r>
              <a:rPr lang="ru-RU" sz="2000" b="1" dirty="0">
                <a:solidFill>
                  <a:schemeClr val="bg1"/>
                </a:solidFill>
              </a:rPr>
              <a:t>или внешних поставщиков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145034" y="4078342"/>
            <a:ext cx="5256584" cy="709092"/>
          </a:xfrm>
          <a:prstGeom prst="roundRect">
            <a:avLst>
              <a:gd name="adj" fmla="val 1661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defTabSz="762000" eaLnBrk="0" hangingPunct="0">
              <a:defRPr/>
            </a:pPr>
            <a:r>
              <a:rPr lang="ru-RU" sz="2000" b="1" dirty="0">
                <a:solidFill>
                  <a:schemeClr val="bg1"/>
                </a:solidFill>
              </a:rPr>
              <a:t>Сохранение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145034" y="4942438"/>
            <a:ext cx="5256584" cy="709092"/>
          </a:xfrm>
          <a:prstGeom prst="roundRect">
            <a:avLst>
              <a:gd name="adj" fmla="val 1661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defTabSz="762000" eaLnBrk="0" hangingPunct="0">
              <a:defRPr/>
            </a:pPr>
            <a:r>
              <a:rPr lang="ru-RU" sz="2000" b="1" dirty="0">
                <a:solidFill>
                  <a:schemeClr val="bg1"/>
                </a:solidFill>
              </a:rPr>
              <a:t>Деятельность после поставки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145034" y="5806534"/>
            <a:ext cx="5256584" cy="709092"/>
          </a:xfrm>
          <a:prstGeom prst="roundRect">
            <a:avLst>
              <a:gd name="adj" fmla="val 1661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defTabSz="762000" eaLnBrk="0" hangingPunct="0">
              <a:defRPr/>
            </a:pPr>
            <a:r>
              <a:rPr lang="ru-RU" sz="2000" b="1" dirty="0">
                <a:solidFill>
                  <a:schemeClr val="bg1"/>
                </a:solidFill>
              </a:rPr>
              <a:t>Управление изменениями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 bwMode="auto">
          <a:xfrm>
            <a:off x="2911642" y="0"/>
            <a:ext cx="90011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8</a:t>
            </a:r>
            <a:r>
              <a:rPr lang="hu-H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Деятельность </a:t>
            </a:r>
            <a:b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</a:b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8</a:t>
            </a:r>
            <a:r>
              <a:rPr lang="hu-H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</a:t>
            </a: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5</a:t>
            </a:r>
            <a:r>
              <a:rPr lang="hu-H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Производство продукции и предоставление услуг</a:t>
            </a:r>
            <a:endParaRPr lang="hu-HU" sz="26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1827630" y="1330492"/>
            <a:ext cx="85677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8.5.1 Управление производством продукции и предоставлением услуг (1)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7630" y="2480008"/>
            <a:ext cx="1008513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/>
              <a:t>Организация должна осуществлять производство продукции и предоставление услуг в управляемых условиях.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000" dirty="0"/>
              <a:t>Управляемые условия должны включать в себя, насколько это применимо: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5000"/>
              </a:spcBef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dirty="0"/>
              <a:t>наличие документированной информации, определяющей: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5000"/>
              </a:spcBef>
              <a:buClr>
                <a:srgbClr val="00629E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 характеристики производимой продукции, предоставляемых услуг или осуществляемой деятельности;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5000"/>
              </a:spcBef>
              <a:buClr>
                <a:srgbClr val="00629E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результаты, которые должны быть достигнуты;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buClr>
                <a:srgbClr val="00629E"/>
              </a:buClr>
              <a:buSzPct val="125000"/>
              <a:buFont typeface="+mj-lt"/>
              <a:buAutoNum type="alphaLcParenR" startAt="2"/>
              <a:defRPr/>
            </a:pPr>
            <a:r>
              <a:rPr lang="ru-RU" sz="2000" dirty="0"/>
              <a:t>наличие и применение ресурсов, подходящих для осуществления мониторинга и измерений;</a:t>
            </a:r>
          </a:p>
        </p:txBody>
      </p:sp>
    </p:spTree>
    <p:extLst>
      <p:ext uri="{BB962C8B-B14F-4D97-AF65-F5344CB8AC3E}">
        <p14:creationId xmlns:p14="http://schemas.microsoft.com/office/powerpoint/2010/main" val="61249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69321" y="324852"/>
            <a:ext cx="10018713" cy="78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8</a:t>
            </a:r>
            <a:r>
              <a:rPr lang="hu-H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Деятельность </a:t>
            </a:r>
            <a:b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</a:b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8</a:t>
            </a:r>
            <a:r>
              <a:rPr lang="hu-H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</a:t>
            </a: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5</a:t>
            </a:r>
            <a:r>
              <a:rPr lang="hu-H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Производство продукции и предоставление услуг</a:t>
            </a:r>
            <a:endParaRPr lang="hu-HU" sz="26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99411" y="1584959"/>
            <a:ext cx="1089258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buClr>
                <a:srgbClr val="00629E"/>
              </a:buClr>
              <a:buSzPct val="125000"/>
              <a:buFont typeface="+mj-lt"/>
              <a:buAutoNum type="alphaLcParenR" startAt="3"/>
              <a:defRPr/>
            </a:pPr>
            <a:r>
              <a:rPr lang="ru-RU" sz="2000" dirty="0"/>
              <a:t>осуществление деятельности по мониторингу и измерению на соответствующих этапах в целях верификации соответствия процессов или их выходов критериям  управления, а также соответствия продукции и услуг  критериям приемки;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5000"/>
              </a:spcBef>
              <a:buClr>
                <a:srgbClr val="00629E"/>
              </a:buClr>
              <a:buSzPct val="125000"/>
              <a:buFont typeface="Arial" pitchFamily="34" charset="0"/>
              <a:buAutoNum type="alphaLcParenR" startAt="3"/>
              <a:defRPr/>
            </a:pPr>
            <a:r>
              <a:rPr lang="ru-RU" sz="2000" dirty="0"/>
              <a:t>применение соответствующей инфраструктуры и среды для функционирования процессов;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5000"/>
              </a:spcBef>
              <a:buClr>
                <a:srgbClr val="00629E"/>
              </a:buClr>
              <a:buSzPct val="125000"/>
              <a:buFont typeface="Arial" pitchFamily="34" charset="0"/>
              <a:buAutoNum type="alphaLcParenR" startAt="3"/>
              <a:defRPr/>
            </a:pPr>
            <a:r>
              <a:rPr lang="ru-RU" sz="2000" dirty="0"/>
              <a:t>назначение компетентного персонала, включая любые требуемые меры подтверждения квалификации;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5000"/>
              </a:spcBef>
              <a:buClr>
                <a:srgbClr val="00629E"/>
              </a:buClr>
              <a:buSzPct val="125000"/>
              <a:buFont typeface="Arial" pitchFamily="34" charset="0"/>
              <a:buAutoNum type="alphaLcParenR" startAt="3"/>
              <a:defRPr/>
            </a:pPr>
            <a:r>
              <a:rPr lang="ru-RU" sz="2000" dirty="0" err="1"/>
              <a:t>валидацию</a:t>
            </a:r>
            <a:r>
              <a:rPr lang="ru-RU" sz="2000" dirty="0"/>
              <a:t> и периодическую повторную </a:t>
            </a:r>
            <a:r>
              <a:rPr lang="ru-RU" sz="2000" dirty="0" err="1"/>
              <a:t>валидацию</a:t>
            </a:r>
            <a:r>
              <a:rPr lang="ru-RU" sz="2000" dirty="0"/>
              <a:t> способности процессов производства продукции и предоставления услуг достигать запланированных результатов в тех случаях, когда конечный выход не может быть верифицирован последующим мониторингом или измерением;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5000"/>
              </a:spcBef>
              <a:buClr>
                <a:srgbClr val="00629E"/>
              </a:buClr>
              <a:buSzPct val="125000"/>
              <a:buFont typeface="Arial" pitchFamily="34" charset="0"/>
              <a:buAutoNum type="alphaLcParenR" startAt="3"/>
              <a:defRPr/>
            </a:pPr>
            <a:r>
              <a:rPr lang="ru-RU" sz="2000" dirty="0"/>
              <a:t>выполнение действий с целью предотвращения ошибок, связанных с человеческим фактором;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5000"/>
              </a:spcBef>
              <a:buClr>
                <a:srgbClr val="00629E"/>
              </a:buClr>
              <a:buSzPct val="125000"/>
              <a:buFont typeface="Arial" pitchFamily="34" charset="0"/>
              <a:buAutoNum type="alphaLcParenR" startAt="3"/>
              <a:defRPr/>
            </a:pPr>
            <a:r>
              <a:rPr lang="ru-RU" sz="2000" dirty="0"/>
              <a:t>осуществление выпуска, поставки и действий после поставки.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5000"/>
              </a:spcBef>
              <a:buClr>
                <a:srgbClr val="00629E"/>
              </a:buClr>
              <a:buSzPct val="125000"/>
              <a:buFont typeface="Arial" pitchFamily="34" charset="0"/>
              <a:buAutoNum type="alphaLcParenR" startAt="3"/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2246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93384" y="228600"/>
            <a:ext cx="10018713" cy="87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8</a:t>
            </a:r>
            <a:r>
              <a:rPr lang="hu-H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Деятельность </a:t>
            </a:r>
            <a:b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</a:b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8</a:t>
            </a:r>
            <a:r>
              <a:rPr lang="hu-H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</a:t>
            </a: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5</a:t>
            </a:r>
            <a:r>
              <a:rPr lang="hu-H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Производство продукции и предоставление услуг</a:t>
            </a:r>
            <a:endParaRPr lang="hu-HU" sz="26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1707315" y="1275764"/>
            <a:ext cx="85677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8.5.2 Идентификация и </a:t>
            </a:r>
            <a:r>
              <a:rPr lang="ru-RU" sz="2400" b="1" kern="0" dirty="0" err="1" smtClean="0">
                <a:solidFill>
                  <a:srgbClr val="007AC2"/>
                </a:solidFill>
                <a:latin typeface="+mj-lt"/>
              </a:rPr>
              <a:t>прослеживаемость</a:t>
            </a:r>
            <a:endParaRPr lang="ru-RU" sz="2400" b="1" kern="0" dirty="0" smtClean="0">
              <a:solidFill>
                <a:srgbClr val="007AC2"/>
              </a:solidFill>
              <a:latin typeface="+mj-lt"/>
            </a:endParaRPr>
          </a:p>
        </p:txBody>
      </p:sp>
      <p:sp>
        <p:nvSpPr>
          <p:cNvPr id="6" name="Прямоугольник 3"/>
          <p:cNvSpPr>
            <a:spLocks noGrp="1" noChangeArrowheads="1"/>
          </p:cNvSpPr>
          <p:nvPr>
            <p:ph idx="1"/>
          </p:nvPr>
        </p:nvSpPr>
        <p:spPr bwMode="auto">
          <a:xfrm>
            <a:off x="1484310" y="2557973"/>
            <a:ext cx="10427787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+mj-lt"/>
              </a:rPr>
              <a:t>Организация должна использовать подходящие способы для идентификации выходов, когда это необходимо для обеспечения соответствия продукции и услуг.</a:t>
            </a:r>
          </a:p>
          <a:p>
            <a:pPr eaLnBrk="1" hangingPunct="1"/>
            <a:endParaRPr lang="ru-RU" altLang="ru-RU" sz="2000" dirty="0">
              <a:latin typeface="+mj-lt"/>
            </a:endParaRPr>
          </a:p>
          <a:p>
            <a:pPr eaLnBrk="1" hangingPunct="1"/>
            <a:r>
              <a:rPr lang="ru-RU" altLang="ru-RU" sz="2000" dirty="0">
                <a:latin typeface="+mj-lt"/>
              </a:rPr>
              <a:t>Организация должна идентифицировать статус выходов по отношению к требованиям, относящимся к  мониторингу и измерениям, по ходу производства продукции и предоставления услуг.</a:t>
            </a:r>
          </a:p>
          <a:p>
            <a:pPr eaLnBrk="1" hangingPunct="1"/>
            <a:endParaRPr lang="ru-RU" altLang="ru-RU" sz="2000" dirty="0">
              <a:latin typeface="+mj-lt"/>
            </a:endParaRPr>
          </a:p>
          <a:p>
            <a:pPr eaLnBrk="1" hangingPunct="1"/>
            <a:r>
              <a:rPr lang="ru-RU" altLang="ru-RU" sz="2000" dirty="0">
                <a:latin typeface="+mj-lt"/>
              </a:rPr>
              <a:t>Организация должна управлять специальной идентификацией выходов, когда прослеживаемость является требованием, и </a:t>
            </a:r>
            <a:r>
              <a:rPr lang="ru-RU" altLang="ru-RU" sz="2000" b="1" u="sng" dirty="0">
                <a:latin typeface="+mj-lt"/>
              </a:rPr>
              <a:t>сохранять документированную информацию</a:t>
            </a:r>
            <a:r>
              <a:rPr lang="ru-RU" altLang="ru-RU" sz="2000" dirty="0">
                <a:latin typeface="+mj-lt"/>
              </a:rPr>
              <a:t>, необходимую для обеспечения прослеживаемости.</a:t>
            </a:r>
          </a:p>
        </p:txBody>
      </p:sp>
    </p:spTree>
    <p:extLst>
      <p:ext uri="{BB962C8B-B14F-4D97-AF65-F5344CB8AC3E}">
        <p14:creationId xmlns:p14="http://schemas.microsoft.com/office/powerpoint/2010/main" val="39688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ru-RU" dirty="0" smtClean="0"/>
              <a:t>Структура стандарта ИСО 9001-2015. приложения  </a:t>
            </a:r>
            <a:endParaRPr lang="ru-RU" dirty="0"/>
          </a:p>
        </p:txBody>
      </p:sp>
      <p:sp>
        <p:nvSpPr>
          <p:cNvPr id="5" name="Объект 5"/>
          <p:cNvSpPr>
            <a:spLocks noGrp="1"/>
          </p:cNvSpPr>
          <p:nvPr>
            <p:ph idx="1"/>
          </p:nvPr>
        </p:nvSpPr>
        <p:spPr>
          <a:xfrm>
            <a:off x="1484310" y="1752599"/>
            <a:ext cx="10018713" cy="4720390"/>
          </a:xfrm>
        </p:spPr>
        <p:txBody>
          <a:bodyPr>
            <a:normAutofit/>
          </a:bodyPr>
          <a:lstStyle/>
          <a:p>
            <a:r>
              <a:rPr lang="ru-RU" sz="2400" dirty="0"/>
              <a:t>Приложение A (информационное) Разъяснение новой структуры, терминологии и </a:t>
            </a:r>
            <a:r>
              <a:rPr lang="ru-RU" sz="2400" dirty="0" smtClean="0"/>
              <a:t>понятий</a:t>
            </a:r>
            <a:endParaRPr lang="ru-RU" sz="2400" dirty="0"/>
          </a:p>
          <a:p>
            <a:r>
              <a:rPr lang="ru-RU" sz="2400" dirty="0"/>
              <a:t>Приложение B (</a:t>
            </a:r>
            <a:r>
              <a:rPr lang="ru-RU" sz="2400" dirty="0" smtClean="0"/>
              <a:t>информационное) Другие международные стандарты </a:t>
            </a:r>
            <a:r>
              <a:rPr lang="ru-RU" sz="2400" dirty="0"/>
              <a:t>в области менеджмента </a:t>
            </a:r>
            <a:r>
              <a:rPr lang="ru-RU" sz="2400" dirty="0" smtClean="0"/>
              <a:t>качества и на системы менеджмента качества, разработанные ИСО/ТК 176</a:t>
            </a:r>
          </a:p>
          <a:p>
            <a:r>
              <a:rPr lang="ru-RU" sz="2400" dirty="0" smtClean="0"/>
              <a:t>Приложение ДА (справочное) Сведения о соответствии ссылочных международных стандартов национальным стандартам Российской Федерации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639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69321" y="228601"/>
            <a:ext cx="100187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8</a:t>
            </a:r>
            <a:r>
              <a:rPr lang="hu-H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Деятельность </a:t>
            </a:r>
            <a:b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</a:b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8</a:t>
            </a:r>
            <a:r>
              <a:rPr lang="hu-H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</a:t>
            </a: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5</a:t>
            </a:r>
            <a:r>
              <a:rPr lang="hu-H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Производство продукции и предоставление услуг</a:t>
            </a:r>
            <a:endParaRPr lang="hu-HU" sz="26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1869321" y="1172285"/>
            <a:ext cx="85677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8.5.3 Собственность потребителей или внешних поставщиков</a:t>
            </a:r>
          </a:p>
        </p:txBody>
      </p:sp>
      <p:sp>
        <p:nvSpPr>
          <p:cNvPr id="6" name="Прямоугольник 3"/>
          <p:cNvSpPr>
            <a:spLocks noGrp="1" noChangeArrowheads="1"/>
          </p:cNvSpPr>
          <p:nvPr>
            <p:ph idx="1"/>
          </p:nvPr>
        </p:nvSpPr>
        <p:spPr bwMode="auto">
          <a:xfrm>
            <a:off x="1187950" y="2863697"/>
            <a:ext cx="11004050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altLang="ru-RU" sz="2100" dirty="0">
                <a:latin typeface="+mj-lt"/>
              </a:rPr>
              <a:t>Организация должна проявлять заботу о собственности потребителей или внешних поставщиков, когда она находится под управлением организации или используется ею. Организация должна </a:t>
            </a:r>
            <a:r>
              <a:rPr lang="ru-RU" altLang="ru-RU" sz="2100" u="sng" dirty="0">
                <a:latin typeface="+mj-lt"/>
              </a:rPr>
              <a:t>идентифицировать</a:t>
            </a:r>
            <a:r>
              <a:rPr lang="ru-RU" altLang="ru-RU" sz="2100" dirty="0">
                <a:latin typeface="+mj-lt"/>
              </a:rPr>
              <a:t>, </a:t>
            </a:r>
            <a:r>
              <a:rPr lang="ru-RU" altLang="ru-RU" sz="2100" u="sng" dirty="0">
                <a:latin typeface="+mj-lt"/>
              </a:rPr>
              <a:t>верифицировать</a:t>
            </a:r>
            <a:r>
              <a:rPr lang="ru-RU" altLang="ru-RU" sz="2100" dirty="0">
                <a:latin typeface="+mj-lt"/>
              </a:rPr>
              <a:t>, </a:t>
            </a:r>
            <a:r>
              <a:rPr lang="ru-RU" altLang="ru-RU" sz="2100" u="sng" dirty="0">
                <a:latin typeface="+mj-lt"/>
              </a:rPr>
              <a:t>сохранять</a:t>
            </a:r>
            <a:r>
              <a:rPr lang="ru-RU" altLang="ru-RU" sz="2100" dirty="0">
                <a:latin typeface="+mj-lt"/>
              </a:rPr>
              <a:t> и </a:t>
            </a:r>
            <a:r>
              <a:rPr lang="ru-RU" altLang="ru-RU" sz="2100" u="sng" dirty="0">
                <a:latin typeface="+mj-lt"/>
              </a:rPr>
              <a:t>защищать </a:t>
            </a:r>
            <a:r>
              <a:rPr lang="ru-RU" altLang="ru-RU" sz="2100" dirty="0">
                <a:latin typeface="+mj-lt"/>
              </a:rPr>
              <a:t>собственность потребителя или внешнего поставщика, предоставленную для использования или включения в продукцию и услуги. </a:t>
            </a:r>
          </a:p>
          <a:p>
            <a:pPr eaLnBrk="1" hangingPunct="1">
              <a:spcBef>
                <a:spcPts val="600"/>
              </a:spcBef>
            </a:pPr>
            <a:r>
              <a:rPr lang="ru-RU" altLang="ru-RU" sz="2100" dirty="0">
                <a:latin typeface="+mj-lt"/>
              </a:rPr>
              <a:t>В случае, когда собственность потребителя или внешнего поставщика была утеряна, повреждена или признана непригодной для использования, организация должна уведомить об этом потребителя или внешнего поставщика, а также </a:t>
            </a:r>
            <a:r>
              <a:rPr lang="ru-RU" altLang="ru-RU" sz="2100" b="1" u="sng" dirty="0">
                <a:latin typeface="+mj-lt"/>
              </a:rPr>
              <a:t>сохранить документированную информацию</a:t>
            </a:r>
            <a:r>
              <a:rPr lang="ru-RU" altLang="ru-RU" sz="2100" dirty="0">
                <a:latin typeface="+mj-lt"/>
              </a:rPr>
              <a:t> о произошедшем.</a:t>
            </a:r>
          </a:p>
        </p:txBody>
      </p:sp>
    </p:spTree>
    <p:extLst>
      <p:ext uri="{BB962C8B-B14F-4D97-AF65-F5344CB8AC3E}">
        <p14:creationId xmlns:p14="http://schemas.microsoft.com/office/powerpoint/2010/main" val="155766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 advAuto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 bwMode="auto">
          <a:xfrm>
            <a:off x="3007895" y="0"/>
            <a:ext cx="90011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8</a:t>
            </a:r>
            <a:r>
              <a:rPr lang="hu-H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Деятельность </a:t>
            </a:r>
            <a:b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</a:b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8</a:t>
            </a:r>
            <a:r>
              <a:rPr lang="hu-H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</a:t>
            </a: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5</a:t>
            </a:r>
            <a:r>
              <a:rPr lang="hu-H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Производство продукции и предоставление услуг</a:t>
            </a:r>
            <a:endParaRPr lang="hu-HU" sz="26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2308893" y="1172829"/>
            <a:ext cx="85677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8.5.4 Сохранение</a:t>
            </a:r>
          </a:p>
        </p:txBody>
      </p:sp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2236704" y="1626143"/>
            <a:ext cx="85677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+mj-lt"/>
              </a:rPr>
              <a:t>Организация должна сохранять выходы  процессов во время производства продукции и предоставления услуг в той мере, насколько это будет необходимым для обеспечения соответствия установленным требованиям. 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2164514" y="4054726"/>
            <a:ext cx="4681537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5263" indent="-1952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altLang="ru-RU" sz="2000">
                <a:latin typeface="+mj-lt"/>
              </a:rPr>
              <a:t> идентификация</a:t>
            </a:r>
          </a:p>
          <a:p>
            <a:pPr lvl="1"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altLang="ru-RU" sz="2000">
                <a:latin typeface="+mj-lt"/>
              </a:rPr>
              <a:t> погрузочно-разгрузочные работы </a:t>
            </a:r>
          </a:p>
          <a:p>
            <a:pPr lvl="1"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altLang="ru-RU" sz="2000">
                <a:latin typeface="+mj-lt"/>
              </a:rPr>
              <a:t> предотвращение загрязнения </a:t>
            </a:r>
          </a:p>
          <a:p>
            <a:pPr lvl="1"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altLang="ru-RU" sz="2000">
                <a:latin typeface="+mj-lt"/>
              </a:rPr>
              <a:t> упаковка</a:t>
            </a: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7492917" y="4054726"/>
            <a:ext cx="331152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5263" indent="-1952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+mj-lt"/>
              </a:rPr>
              <a:t> хранение </a:t>
            </a:r>
          </a:p>
          <a:p>
            <a:pPr lvl="1"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+mj-lt"/>
              </a:rPr>
              <a:t> перемещение или транспортировка </a:t>
            </a:r>
          </a:p>
          <a:p>
            <a:pPr lvl="1"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+mj-lt"/>
              </a:rPr>
              <a:t> защита</a:t>
            </a:r>
          </a:p>
        </p:txBody>
      </p:sp>
    </p:spTree>
    <p:extLst>
      <p:ext uri="{BB962C8B-B14F-4D97-AF65-F5344CB8AC3E}">
        <p14:creationId xmlns:p14="http://schemas.microsoft.com/office/powerpoint/2010/main" val="162598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 bwMode="auto">
          <a:xfrm>
            <a:off x="2863516" y="48126"/>
            <a:ext cx="90011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8</a:t>
            </a:r>
            <a:r>
              <a:rPr lang="hu-H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Деятельность </a:t>
            </a:r>
            <a:b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</a:b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8</a:t>
            </a:r>
            <a:r>
              <a:rPr lang="hu-H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</a:t>
            </a: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5</a:t>
            </a:r>
            <a:r>
              <a:rPr lang="hu-H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Производство продукции и предоставление услуг</a:t>
            </a:r>
            <a:endParaRPr lang="hu-HU" sz="26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2116388" y="1365334"/>
            <a:ext cx="85677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8.5.5 Деятельность после поставки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16388" y="1976521"/>
            <a:ext cx="914517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/>
              <a:t>Организация должна обеспечить выполнение требований к деятельности, связанной с продукцией и услугами, после того, как они были поставлены.</a:t>
            </a:r>
          </a:p>
          <a:p>
            <a:pPr>
              <a:spcBef>
                <a:spcPts val="1200"/>
              </a:spcBef>
              <a:defRPr/>
            </a:pPr>
            <a:r>
              <a:rPr lang="ru-RU" sz="2400" dirty="0"/>
              <a:t>При определении объема требуемой деятельности  после поставки организация должна рассматривать: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buClr>
                <a:srgbClr val="00629E"/>
              </a:buClr>
              <a:buSzPct val="125000"/>
              <a:buFontTx/>
              <a:buAutoNum type="alphaLcParenR" startAt="3"/>
              <a:defRPr/>
            </a:pPr>
            <a:r>
              <a:rPr lang="ru-RU" sz="2000" dirty="0"/>
              <a:t>законодательные и нормативные правовые требования;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buClr>
                <a:srgbClr val="00629E"/>
              </a:buClr>
              <a:buSzPct val="125000"/>
              <a:buFontTx/>
              <a:buAutoNum type="alphaLcParenR" startAt="3"/>
              <a:defRPr/>
            </a:pPr>
            <a:r>
              <a:rPr lang="ru-RU" sz="2000" dirty="0"/>
              <a:t>потенциальные нежелательные последствия, связанные с ее продукцией и услугами;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buClr>
                <a:srgbClr val="00629E"/>
              </a:buClr>
              <a:buSzPct val="125000"/>
              <a:buFontTx/>
              <a:buAutoNum type="alphaLcParenR" startAt="3"/>
              <a:defRPr/>
            </a:pPr>
            <a:r>
              <a:rPr lang="ru-RU" sz="2000" dirty="0"/>
              <a:t>характер, использование и предполагаемое время жизни продукции и услуг;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buClr>
                <a:srgbClr val="00629E"/>
              </a:buClr>
              <a:buSzPct val="125000"/>
              <a:buFontTx/>
              <a:buAutoNum type="alphaLcParenR" startAt="3"/>
              <a:defRPr/>
            </a:pPr>
            <a:r>
              <a:rPr lang="ru-RU" sz="2000" dirty="0"/>
              <a:t>требования потребителей;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buClr>
                <a:srgbClr val="00629E"/>
              </a:buClr>
              <a:buSzPct val="125000"/>
              <a:buFontTx/>
              <a:buAutoNum type="alphaLcParenR" startAt="3"/>
              <a:defRPr/>
            </a:pPr>
            <a:r>
              <a:rPr lang="ru-RU" sz="2000" dirty="0"/>
              <a:t>обратную связь с потребителями.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79364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 bwMode="auto">
          <a:xfrm>
            <a:off x="2959768" y="236956"/>
            <a:ext cx="90011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8</a:t>
            </a:r>
            <a:r>
              <a:rPr lang="hu-H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Деятельность </a:t>
            </a:r>
            <a:b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</a:b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8</a:t>
            </a:r>
            <a:r>
              <a:rPr lang="hu-H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</a:t>
            </a: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5</a:t>
            </a:r>
            <a:r>
              <a:rPr lang="hu-H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Производство продукции и предоставление услуг</a:t>
            </a:r>
            <a:endParaRPr lang="hu-HU" sz="26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2212641" y="1293145"/>
            <a:ext cx="85677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8.5.6 Управление изменениями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212641" y="2457784"/>
            <a:ext cx="8567738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ru-RU" altLang="ru-RU" sz="2400" dirty="0">
                <a:latin typeface="+mj-lt"/>
              </a:rPr>
              <a:t>Организация должна анализировать изменения и в производстве продукции или предоставлении услуг и управлять ими в той степени, насколько это будет необходимо для обеспечения постоянного соответствия требованиям.</a:t>
            </a:r>
          </a:p>
          <a:p>
            <a:pPr eaLnBrk="1" hangingPunct="1">
              <a:spcBef>
                <a:spcPts val="1200"/>
              </a:spcBef>
            </a:pPr>
            <a:r>
              <a:rPr lang="ru-RU" altLang="ru-RU" sz="2400" dirty="0">
                <a:latin typeface="+mj-lt"/>
              </a:rPr>
              <a:t>Организация должна </a:t>
            </a:r>
            <a:r>
              <a:rPr lang="ru-RU" altLang="ru-RU" sz="2400" b="1" u="sng" dirty="0">
                <a:latin typeface="+mj-lt"/>
              </a:rPr>
              <a:t>сохранять документированную информацию</a:t>
            </a:r>
            <a:r>
              <a:rPr lang="ru-RU" altLang="ru-RU" sz="2400" dirty="0">
                <a:latin typeface="+mj-lt"/>
              </a:rPr>
              <a:t>, описывающую результаты анализа изменений, сведения о персонале, санкционировавшем внесение изменения, и все необходимые действия, являющиеся результатом анализа.</a:t>
            </a:r>
          </a:p>
        </p:txBody>
      </p:sp>
    </p:spTree>
    <p:extLst>
      <p:ext uri="{BB962C8B-B14F-4D97-AF65-F5344CB8AC3E}">
        <p14:creationId xmlns:p14="http://schemas.microsoft.com/office/powerpoint/2010/main" val="225644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2983831" y="236955"/>
            <a:ext cx="9001125" cy="7921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b="1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b="1" smtClean="0">
                <a:solidFill>
                  <a:srgbClr val="00588E"/>
                </a:solidFill>
                <a:ea typeface="+mn-ea"/>
                <a:cs typeface="+mn-cs"/>
              </a:rPr>
              <a:t>. </a:t>
            </a:r>
            <a:r>
              <a:rPr lang="ru-RU" b="1" smtClean="0">
                <a:solidFill>
                  <a:srgbClr val="00588E"/>
                </a:solidFill>
                <a:ea typeface="+mn-ea"/>
                <a:cs typeface="+mn-cs"/>
              </a:rPr>
              <a:t>Деятельность </a:t>
            </a:r>
            <a:br>
              <a:rPr lang="ru-RU" b="1" smtClean="0">
                <a:solidFill>
                  <a:srgbClr val="00588E"/>
                </a:solidFill>
                <a:ea typeface="+mn-ea"/>
                <a:cs typeface="+mn-cs"/>
              </a:rPr>
            </a:br>
            <a:r>
              <a:rPr lang="ru-RU" sz="2600" b="1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sz="2600" b="1" smtClean="0">
                <a:solidFill>
                  <a:srgbClr val="00588E"/>
                </a:solidFill>
                <a:ea typeface="+mn-ea"/>
                <a:cs typeface="+mn-cs"/>
              </a:rPr>
              <a:t>.</a:t>
            </a:r>
            <a:r>
              <a:rPr lang="ru-RU" sz="2600" b="1" smtClean="0">
                <a:solidFill>
                  <a:srgbClr val="00588E"/>
                </a:solidFill>
                <a:ea typeface="+mn-ea"/>
                <a:cs typeface="+mn-cs"/>
              </a:rPr>
              <a:t>6</a:t>
            </a:r>
            <a:r>
              <a:rPr lang="hu-HU" sz="2600" b="1" smtClean="0">
                <a:solidFill>
                  <a:srgbClr val="00588E"/>
                </a:solidFill>
                <a:ea typeface="+mn-ea"/>
                <a:cs typeface="+mn-cs"/>
              </a:rPr>
              <a:t> </a:t>
            </a:r>
            <a:r>
              <a:rPr lang="ru-RU" sz="2600" b="1" smtClean="0">
                <a:solidFill>
                  <a:srgbClr val="00588E"/>
                </a:solidFill>
                <a:ea typeface="+mn-ea"/>
                <a:cs typeface="+mn-cs"/>
              </a:rPr>
              <a:t>Выпуск продукции и услуг</a:t>
            </a:r>
            <a:endParaRPr lang="hu-HU" sz="2600" b="1" dirty="0">
              <a:solidFill>
                <a:srgbClr val="00588E"/>
              </a:solidFill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0673" y="1390065"/>
            <a:ext cx="9769642" cy="505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2200" dirty="0"/>
              <a:t>Организация должна внедрять запланированные мероприятия на соответствующих этапах в целях верификации выполнения требований к продукции и услугам.</a:t>
            </a:r>
          </a:p>
          <a:p>
            <a:pPr>
              <a:spcBef>
                <a:spcPts val="600"/>
              </a:spcBef>
              <a:defRPr/>
            </a:pPr>
            <a:r>
              <a:rPr lang="ru-RU" sz="2200" dirty="0"/>
              <a:t>Передача продукции и услуг потребителю не должна происходить до окончания реализации всех запланированных мероприятий с удовлетворительными результатами, кроме тех случаев, когда это санкционировано уполномоченным органом и/или лицом и, когда это применимо, самим потребителем. </a:t>
            </a:r>
          </a:p>
          <a:p>
            <a:pPr>
              <a:spcBef>
                <a:spcPts val="600"/>
              </a:spcBef>
              <a:defRPr/>
            </a:pPr>
            <a:r>
              <a:rPr lang="ru-RU" sz="2200" dirty="0"/>
              <a:t>Организация должна </a:t>
            </a:r>
            <a:r>
              <a:rPr lang="ru-RU" sz="2200" b="1" u="sng" dirty="0"/>
              <a:t>сохранять документированную информацию </a:t>
            </a:r>
            <a:r>
              <a:rPr lang="ru-RU" sz="2200" dirty="0"/>
              <a:t>о выпуске продукции и завершении предоставления услуг. Документированная информация должна включать: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200" dirty="0"/>
              <a:t>свидетельства, демонстрирующие соответствие критериям приемки;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200" dirty="0" err="1"/>
              <a:t>прослеживаемость</a:t>
            </a:r>
            <a:r>
              <a:rPr lang="ru-RU" sz="2200" dirty="0"/>
              <a:t> в отношении лица (лиц), санкционировавшего выпуск продукции и завершение предоставления услуг. </a:t>
            </a:r>
          </a:p>
        </p:txBody>
      </p:sp>
    </p:spTree>
    <p:extLst>
      <p:ext uri="{BB962C8B-B14F-4D97-AF65-F5344CB8AC3E}">
        <p14:creationId xmlns:p14="http://schemas.microsoft.com/office/powerpoint/2010/main" val="425821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2911642" y="333208"/>
            <a:ext cx="9001125" cy="7921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b="1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b="1" smtClean="0">
                <a:solidFill>
                  <a:srgbClr val="00588E"/>
                </a:solidFill>
                <a:ea typeface="+mn-ea"/>
                <a:cs typeface="+mn-cs"/>
              </a:rPr>
              <a:t>. </a:t>
            </a:r>
            <a:r>
              <a:rPr lang="ru-RU" b="1" smtClean="0">
                <a:solidFill>
                  <a:srgbClr val="00588E"/>
                </a:solidFill>
                <a:ea typeface="+mn-ea"/>
                <a:cs typeface="+mn-cs"/>
              </a:rPr>
              <a:t>Деятельность </a:t>
            </a:r>
            <a:br>
              <a:rPr lang="ru-RU" b="1" smtClean="0">
                <a:solidFill>
                  <a:srgbClr val="00588E"/>
                </a:solidFill>
                <a:ea typeface="+mn-ea"/>
                <a:cs typeface="+mn-cs"/>
              </a:rPr>
            </a:br>
            <a:r>
              <a:rPr lang="ru-RU" sz="2600" b="1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sz="2600" b="1" smtClean="0">
                <a:solidFill>
                  <a:srgbClr val="00588E"/>
                </a:solidFill>
                <a:ea typeface="+mn-ea"/>
                <a:cs typeface="+mn-cs"/>
              </a:rPr>
              <a:t>.</a:t>
            </a:r>
            <a:r>
              <a:rPr lang="ru-RU" sz="2600" b="1" smtClean="0">
                <a:solidFill>
                  <a:srgbClr val="00588E"/>
                </a:solidFill>
                <a:ea typeface="+mn-ea"/>
                <a:cs typeface="+mn-cs"/>
              </a:rPr>
              <a:t>7</a:t>
            </a:r>
            <a:r>
              <a:rPr lang="hu-HU" sz="2600" b="1" smtClean="0">
                <a:solidFill>
                  <a:srgbClr val="00588E"/>
                </a:solidFill>
                <a:ea typeface="+mn-ea"/>
                <a:cs typeface="+mn-cs"/>
              </a:rPr>
              <a:t> </a:t>
            </a:r>
            <a:r>
              <a:rPr lang="ru-RU" sz="2600" b="1" smtClean="0">
                <a:solidFill>
                  <a:srgbClr val="00588E"/>
                </a:solidFill>
                <a:ea typeface="+mn-ea"/>
                <a:cs typeface="+mn-cs"/>
              </a:rPr>
              <a:t>Управление несоответствующими выходами</a:t>
            </a:r>
            <a:endParaRPr lang="hu-HU" sz="2600" b="1" dirty="0">
              <a:solidFill>
                <a:srgbClr val="00588E"/>
              </a:solidFill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2108" y="1432595"/>
            <a:ext cx="10309892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2200" dirty="0"/>
              <a:t>Организация должна обеспечивать идентификацию и управление выходами, которые не соответствуют требованиям, в целях предотвращения их непредназначенного использования или поставки.</a:t>
            </a:r>
          </a:p>
          <a:p>
            <a:pPr>
              <a:spcBef>
                <a:spcPts val="600"/>
              </a:spcBef>
              <a:defRPr/>
            </a:pPr>
            <a:r>
              <a:rPr lang="ru-RU" sz="2200" dirty="0"/>
              <a:t>Организация должна предпринимать соответствующие действия, исходя из характера несоответствия и его влияния на соответствие продукции и услуг. Это должно применяться также к несоответствующей продукции и услугам, выявленным после поставки продукции, в ходе или после предоставления услуг.</a:t>
            </a:r>
          </a:p>
          <a:p>
            <a:pPr>
              <a:spcBef>
                <a:spcPts val="600"/>
              </a:spcBef>
              <a:defRPr/>
            </a:pPr>
            <a:r>
              <a:rPr lang="ru-RU" sz="2200" dirty="0"/>
              <a:t>Организация должна </a:t>
            </a:r>
            <a:r>
              <a:rPr lang="ru-RU" sz="2200" b="1" u="sng" dirty="0"/>
              <a:t>сохранять документированную информацию</a:t>
            </a:r>
            <a:r>
              <a:rPr lang="ru-RU" sz="2200" dirty="0"/>
              <a:t>, которая: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200" dirty="0"/>
              <a:t>описывает несоответствие;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200" dirty="0"/>
              <a:t>описывает предпринятые действия;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200" dirty="0"/>
              <a:t>описывает разрешения на отклонение;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200" dirty="0"/>
              <a:t>указывает полномочный орган и/или лицо, принимавшее решение о действии в отношении несоответствия.</a:t>
            </a:r>
          </a:p>
        </p:txBody>
      </p:sp>
    </p:spTree>
    <p:extLst>
      <p:ext uri="{BB962C8B-B14F-4D97-AF65-F5344CB8AC3E}">
        <p14:creationId xmlns:p14="http://schemas.microsoft.com/office/powerpoint/2010/main" val="414919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976" y="1078830"/>
            <a:ext cx="9374828" cy="5490411"/>
          </a:xfrm>
          <a:prstGeom prst="rect">
            <a:avLst/>
          </a:prstGeom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842211"/>
          </a:xfrm>
        </p:spPr>
        <p:txBody>
          <a:bodyPr/>
          <a:lstStyle/>
          <a:p>
            <a:r>
              <a:rPr lang="ru-RU" kern="1200" dirty="0"/>
              <a:t>Новое по сравнению с </a:t>
            </a:r>
            <a:r>
              <a:rPr lang="en-US" kern="1200" dirty="0"/>
              <a:t>ISO </a:t>
            </a:r>
            <a:r>
              <a:rPr lang="en-US" kern="1200" dirty="0" smtClean="0"/>
              <a:t>9001:2008</a:t>
            </a:r>
            <a:r>
              <a:rPr lang="ru-RU" kern="1200" dirty="0" smtClean="0"/>
              <a:t> (1)</a:t>
            </a:r>
            <a:r>
              <a:rPr lang="en-US" kern="12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65989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228" y="673769"/>
            <a:ext cx="8328876" cy="6184231"/>
          </a:xfrm>
          <a:prstGeom prst="rect">
            <a:avLst/>
          </a:prstGeom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84310" y="1"/>
            <a:ext cx="10018713" cy="673768"/>
          </a:xfrm>
        </p:spPr>
        <p:txBody>
          <a:bodyPr>
            <a:normAutofit fontScale="90000"/>
          </a:bodyPr>
          <a:lstStyle/>
          <a:p>
            <a:r>
              <a:rPr lang="ru-RU" kern="1200" dirty="0"/>
              <a:t>Новое по сравнению с </a:t>
            </a:r>
            <a:r>
              <a:rPr lang="en-US" kern="1200" dirty="0"/>
              <a:t>ISO </a:t>
            </a:r>
            <a:r>
              <a:rPr lang="en-US" kern="1200" dirty="0" smtClean="0"/>
              <a:t>9001:2008</a:t>
            </a:r>
            <a:r>
              <a:rPr lang="ru-RU" kern="1200" dirty="0" smtClean="0"/>
              <a:t> (2)</a:t>
            </a:r>
            <a:r>
              <a:rPr lang="en-US" kern="12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75698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146" y="673769"/>
            <a:ext cx="8577471" cy="5991726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484310" y="1"/>
            <a:ext cx="10018713" cy="6737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Новое по сравнению с </a:t>
            </a:r>
            <a:r>
              <a:rPr lang="en-US" dirty="0" smtClean="0"/>
              <a:t>ISO 9001:2008</a:t>
            </a:r>
            <a:r>
              <a:rPr lang="ru-RU" dirty="0" smtClean="0"/>
              <a:t> (3)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48075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0" y="589546"/>
            <a:ext cx="10072326" cy="6268453"/>
          </a:xfrm>
          <a:prstGeom prst="rect">
            <a:avLst/>
          </a:prstGeom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589547"/>
          </a:xfrm>
        </p:spPr>
        <p:txBody>
          <a:bodyPr>
            <a:normAutofit fontScale="90000"/>
          </a:bodyPr>
          <a:lstStyle/>
          <a:p>
            <a:r>
              <a:rPr lang="ru-RU" kern="1200" dirty="0"/>
              <a:t>Новое по сравнению с </a:t>
            </a:r>
            <a:r>
              <a:rPr lang="en-US" kern="1200" dirty="0"/>
              <a:t>ISO </a:t>
            </a:r>
            <a:r>
              <a:rPr lang="en-US" kern="1200" dirty="0" smtClean="0"/>
              <a:t>9001:2008</a:t>
            </a:r>
            <a:r>
              <a:rPr lang="ru-RU" kern="1200" dirty="0" smtClean="0"/>
              <a:t> (4)</a:t>
            </a:r>
            <a:r>
              <a:rPr lang="en-US" kern="12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69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ru-RU" dirty="0" smtClean="0"/>
              <a:t>Новая редакция принципов менеджмента качества</a:t>
            </a:r>
            <a:endParaRPr lang="ru-RU" dirty="0"/>
          </a:p>
        </p:txBody>
      </p:sp>
      <p:sp>
        <p:nvSpPr>
          <p:cNvPr id="5" name="Объект 5"/>
          <p:cNvSpPr>
            <a:spLocks noGrp="1"/>
          </p:cNvSpPr>
          <p:nvPr>
            <p:ph idx="1"/>
          </p:nvPr>
        </p:nvSpPr>
        <p:spPr>
          <a:xfrm>
            <a:off x="1484310" y="1752599"/>
            <a:ext cx="10018713" cy="5105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Принцип </a:t>
            </a:r>
            <a:r>
              <a:rPr lang="ru-RU" sz="2400" dirty="0"/>
              <a:t>менеджмента качества № 1 - Ориентация на потребителя</a:t>
            </a:r>
          </a:p>
          <a:p>
            <a:pPr marL="0" indent="0">
              <a:buNone/>
            </a:pPr>
            <a:r>
              <a:rPr lang="ru-RU" sz="2400" dirty="0" smtClean="0"/>
              <a:t>Принцип </a:t>
            </a:r>
            <a:r>
              <a:rPr lang="ru-RU" sz="2400" dirty="0"/>
              <a:t>менеджмента качества № 2 – Лидерство </a:t>
            </a:r>
          </a:p>
          <a:p>
            <a:pPr marL="0" indent="0">
              <a:buNone/>
            </a:pPr>
            <a:r>
              <a:rPr lang="ru-RU" sz="2400" dirty="0" smtClean="0"/>
              <a:t>Принцип </a:t>
            </a:r>
            <a:r>
              <a:rPr lang="ru-RU" sz="2400" dirty="0"/>
              <a:t>менеджмента качества № 3 – Вовлечение работников</a:t>
            </a:r>
          </a:p>
          <a:p>
            <a:pPr marL="0" indent="0">
              <a:buNone/>
            </a:pPr>
            <a:r>
              <a:rPr lang="ru-RU" sz="2400" dirty="0" smtClean="0"/>
              <a:t>Принцип </a:t>
            </a:r>
            <a:r>
              <a:rPr lang="ru-RU" sz="2400" dirty="0"/>
              <a:t>менеджмента качества № 4 – Процессный подход</a:t>
            </a:r>
          </a:p>
          <a:p>
            <a:pPr marL="0" indent="0">
              <a:buNone/>
            </a:pPr>
            <a:r>
              <a:rPr lang="ru-RU" sz="2400" dirty="0" smtClean="0"/>
              <a:t>Принцип </a:t>
            </a:r>
            <a:r>
              <a:rPr lang="ru-RU" sz="2400" dirty="0"/>
              <a:t>менеджмента качества № 5 - Улучшение</a:t>
            </a:r>
          </a:p>
          <a:p>
            <a:pPr marL="0" indent="0">
              <a:buNone/>
            </a:pPr>
            <a:r>
              <a:rPr lang="ru-RU" sz="2400" dirty="0" smtClean="0"/>
              <a:t>Принцип </a:t>
            </a:r>
            <a:r>
              <a:rPr lang="ru-RU" sz="2400" dirty="0"/>
              <a:t>менеджмента качества № 6 – Принятие решений, основанных на свидетельствах</a:t>
            </a:r>
          </a:p>
          <a:p>
            <a:pPr marL="0" indent="0">
              <a:buNone/>
            </a:pPr>
            <a:r>
              <a:rPr lang="ru-RU" sz="2400" dirty="0" smtClean="0"/>
              <a:t>Принцип </a:t>
            </a:r>
            <a:r>
              <a:rPr lang="ru-RU" sz="2400" dirty="0"/>
              <a:t>менеджмента качества №7 – Менеджмент взаимоотношений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03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585" y="878305"/>
            <a:ext cx="10369008" cy="5787190"/>
          </a:xfrm>
          <a:prstGeom prst="rect">
            <a:avLst/>
          </a:prstGeom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878305"/>
          </a:xfrm>
        </p:spPr>
        <p:txBody>
          <a:bodyPr/>
          <a:lstStyle/>
          <a:p>
            <a:r>
              <a:rPr lang="ru-RU" kern="1200" dirty="0"/>
              <a:t>Новое по сравнению с </a:t>
            </a:r>
            <a:r>
              <a:rPr lang="en-US" kern="1200" dirty="0"/>
              <a:t>ISO </a:t>
            </a:r>
            <a:r>
              <a:rPr lang="en-US" kern="1200" dirty="0" smtClean="0"/>
              <a:t>9001:2008</a:t>
            </a:r>
            <a:r>
              <a:rPr lang="ru-RU" kern="1200" dirty="0" smtClean="0"/>
              <a:t> (5)</a:t>
            </a:r>
            <a:r>
              <a:rPr lang="en-US" kern="12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16406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4847" y="770020"/>
            <a:ext cx="9368175" cy="5924268"/>
          </a:xfrm>
          <a:prstGeom prst="rect">
            <a:avLst/>
          </a:prstGeom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84309" y="252663"/>
            <a:ext cx="10018713" cy="517357"/>
          </a:xfrm>
        </p:spPr>
        <p:txBody>
          <a:bodyPr>
            <a:normAutofit fontScale="90000"/>
          </a:bodyPr>
          <a:lstStyle/>
          <a:p>
            <a:r>
              <a:rPr lang="ru-RU" kern="1200" dirty="0"/>
              <a:t>Новое по сравнению с </a:t>
            </a:r>
            <a:r>
              <a:rPr lang="en-US" kern="1200" dirty="0"/>
              <a:t>ISO </a:t>
            </a:r>
            <a:r>
              <a:rPr lang="en-US" kern="1200" dirty="0" smtClean="0"/>
              <a:t>9001:2008</a:t>
            </a:r>
            <a:r>
              <a:rPr lang="ru-RU" kern="1200" dirty="0" smtClean="0"/>
              <a:t> (6)</a:t>
            </a:r>
            <a:r>
              <a:rPr lang="en-US" kern="12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49544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748" y="535671"/>
            <a:ext cx="4188315" cy="3139712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529807" y="273641"/>
            <a:ext cx="7772400" cy="144016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ru-RU" sz="3600" dirty="0" smtClean="0">
                <a:ea typeface="Verdana" pitchFamily="34" charset="0"/>
                <a:cs typeface="Verdana" pitchFamily="34" charset="0"/>
              </a:rPr>
              <a:t>Раздел 9. </a:t>
            </a:r>
            <a:r>
              <a:rPr lang="ru-RU" sz="3600" dirty="0" smtClean="0"/>
              <a:t>Оценка результатов деятельности</a:t>
            </a:r>
            <a:endParaRPr lang="en-US" sz="3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1188871" y="1886710"/>
            <a:ext cx="8080375" cy="459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95263" indent="-195263">
              <a:buFont typeface="Wingdings" panose="05000000000000000000" pitchFamily="2" charset="2"/>
              <a:buNone/>
            </a:pPr>
            <a:r>
              <a:rPr lang="ru-RU" altLang="ru-RU" smtClean="0"/>
              <a:t>9</a:t>
            </a:r>
            <a:r>
              <a:rPr lang="hu-HU" altLang="ru-RU" smtClean="0"/>
              <a:t>.1 </a:t>
            </a:r>
            <a:r>
              <a:rPr lang="ru-RU" altLang="ru-RU" smtClean="0"/>
              <a:t>Мониторинг, измерение, анализ и оценка</a:t>
            </a:r>
            <a:endParaRPr lang="hu-HU" altLang="ru-RU" smtClean="0"/>
          </a:p>
          <a:p>
            <a:pPr marL="574675" lvl="1" indent="-188913">
              <a:buFont typeface="Arial" panose="020B0604020202020204" pitchFamily="34" charset="0"/>
              <a:buNone/>
            </a:pPr>
            <a:r>
              <a:rPr lang="ru-RU" altLang="ru-RU" sz="2400" smtClean="0"/>
              <a:t>9</a:t>
            </a:r>
            <a:r>
              <a:rPr lang="hu-HU" altLang="ru-RU" sz="2400" smtClean="0"/>
              <a:t>.</a:t>
            </a:r>
            <a:r>
              <a:rPr lang="ru-RU" altLang="ru-RU" sz="2400" smtClean="0"/>
              <a:t>1</a:t>
            </a:r>
            <a:r>
              <a:rPr lang="hu-HU" altLang="ru-RU" sz="2400" smtClean="0"/>
              <a:t>.1 </a:t>
            </a:r>
            <a:r>
              <a:rPr lang="ru-RU" altLang="ru-RU" sz="2400" smtClean="0"/>
              <a:t>Общие положения</a:t>
            </a:r>
            <a:endParaRPr lang="hu-HU" altLang="ru-RU" sz="2400" smtClean="0"/>
          </a:p>
          <a:p>
            <a:pPr marL="574675" lvl="1" indent="-188913">
              <a:buFont typeface="Arial" panose="020B0604020202020204" pitchFamily="34" charset="0"/>
              <a:buNone/>
            </a:pPr>
            <a:r>
              <a:rPr lang="ru-RU" altLang="ru-RU" sz="2400" smtClean="0"/>
              <a:t>9</a:t>
            </a:r>
            <a:r>
              <a:rPr lang="hu-HU" altLang="ru-RU" sz="2400" smtClean="0"/>
              <a:t>.</a:t>
            </a:r>
            <a:r>
              <a:rPr lang="ru-RU" altLang="ru-RU" sz="2400" smtClean="0"/>
              <a:t>1</a:t>
            </a:r>
            <a:r>
              <a:rPr lang="hu-HU" altLang="ru-RU" sz="2400" smtClean="0"/>
              <a:t>.2 </a:t>
            </a:r>
            <a:r>
              <a:rPr lang="ru-RU" altLang="ru-RU" sz="2400" smtClean="0"/>
              <a:t>Удовлетворённость потребителей</a:t>
            </a:r>
            <a:r>
              <a:rPr lang="en-US" altLang="ru-RU" sz="2400" smtClean="0"/>
              <a:t> </a:t>
            </a:r>
            <a:endParaRPr lang="hu-HU" altLang="ru-RU" sz="2400" smtClean="0"/>
          </a:p>
          <a:p>
            <a:pPr marL="574675" lvl="1" indent="-188913">
              <a:buFont typeface="Arial" panose="020B0604020202020204" pitchFamily="34" charset="0"/>
              <a:buNone/>
            </a:pPr>
            <a:r>
              <a:rPr lang="ru-RU" altLang="ru-RU" sz="2400" smtClean="0"/>
              <a:t>9</a:t>
            </a:r>
            <a:r>
              <a:rPr lang="hu-HU" altLang="ru-RU" sz="2400" smtClean="0"/>
              <a:t>.</a:t>
            </a:r>
            <a:r>
              <a:rPr lang="ru-RU" altLang="ru-RU" sz="2400" smtClean="0"/>
              <a:t>1</a:t>
            </a:r>
            <a:r>
              <a:rPr lang="hu-HU" altLang="ru-RU" sz="2400" smtClean="0"/>
              <a:t>.3 </a:t>
            </a:r>
            <a:r>
              <a:rPr lang="ru-RU" altLang="ru-RU" sz="2400" smtClean="0"/>
              <a:t>Анализ и оценивание</a:t>
            </a:r>
            <a:endParaRPr lang="en-US" altLang="ru-RU" sz="2400" smtClean="0"/>
          </a:p>
          <a:p>
            <a:pPr marL="195263" indent="-195263">
              <a:buFont typeface="Wingdings" panose="05000000000000000000" pitchFamily="2" charset="2"/>
              <a:buNone/>
            </a:pPr>
            <a:r>
              <a:rPr lang="ru-RU" altLang="ru-RU" smtClean="0"/>
              <a:t>9</a:t>
            </a:r>
            <a:r>
              <a:rPr lang="hu-HU" altLang="ru-RU" smtClean="0"/>
              <a:t>.</a:t>
            </a:r>
            <a:r>
              <a:rPr lang="ru-RU" altLang="ru-RU" smtClean="0"/>
              <a:t>2</a:t>
            </a:r>
            <a:r>
              <a:rPr lang="hu-HU" altLang="ru-RU" smtClean="0"/>
              <a:t> </a:t>
            </a:r>
            <a:r>
              <a:rPr lang="ru-RU" altLang="ru-RU" smtClean="0"/>
              <a:t>Внутренние аудиты</a:t>
            </a:r>
            <a:endParaRPr lang="hu-HU" altLang="ru-RU" smtClean="0"/>
          </a:p>
          <a:p>
            <a:pPr marL="195263" indent="-195263">
              <a:buFont typeface="Wingdings" panose="05000000000000000000" pitchFamily="2" charset="2"/>
              <a:buNone/>
            </a:pPr>
            <a:r>
              <a:rPr lang="ru-RU" altLang="ru-RU" smtClean="0"/>
              <a:t>9</a:t>
            </a:r>
            <a:r>
              <a:rPr lang="hu-HU" altLang="ru-RU" smtClean="0"/>
              <a:t>.</a:t>
            </a:r>
            <a:r>
              <a:rPr lang="ru-RU" altLang="ru-RU" smtClean="0"/>
              <a:t>3</a:t>
            </a:r>
            <a:r>
              <a:rPr lang="hu-HU" altLang="ru-RU" smtClean="0"/>
              <a:t> </a:t>
            </a:r>
            <a:r>
              <a:rPr lang="ru-RU" altLang="ru-RU" smtClean="0"/>
              <a:t>Анализ со стороны руководства</a:t>
            </a:r>
            <a:endParaRPr lang="hu-HU" altLang="ru-RU" smtClean="0"/>
          </a:p>
          <a:p>
            <a:pPr marL="574675" lvl="1" indent="-188913">
              <a:buFont typeface="Arial" panose="020B0604020202020204" pitchFamily="34" charset="0"/>
              <a:buNone/>
            </a:pPr>
            <a:r>
              <a:rPr lang="ru-RU" altLang="ru-RU" sz="2400" smtClean="0"/>
              <a:t>9</a:t>
            </a:r>
            <a:r>
              <a:rPr lang="hu-HU" altLang="ru-RU" sz="2400" smtClean="0"/>
              <a:t>.</a:t>
            </a:r>
            <a:r>
              <a:rPr lang="ru-RU" altLang="ru-RU" sz="2400" smtClean="0"/>
              <a:t>3</a:t>
            </a:r>
            <a:r>
              <a:rPr lang="hu-HU" altLang="ru-RU" sz="2400" smtClean="0"/>
              <a:t>.1 </a:t>
            </a:r>
            <a:r>
              <a:rPr lang="ru-RU" altLang="ru-RU" sz="2400" smtClean="0"/>
              <a:t>Общие положения</a:t>
            </a:r>
            <a:endParaRPr lang="hu-HU" altLang="ru-RU" sz="2400" smtClean="0"/>
          </a:p>
          <a:p>
            <a:pPr marL="574675" lvl="1" indent="-188913">
              <a:buFont typeface="Arial" panose="020B0604020202020204" pitchFamily="34" charset="0"/>
              <a:buNone/>
            </a:pPr>
            <a:r>
              <a:rPr lang="ru-RU" altLang="ru-RU" sz="2400" smtClean="0"/>
              <a:t>9</a:t>
            </a:r>
            <a:r>
              <a:rPr lang="hu-HU" altLang="ru-RU" sz="2400" smtClean="0"/>
              <a:t>.</a:t>
            </a:r>
            <a:r>
              <a:rPr lang="ru-RU" altLang="ru-RU" sz="2400" smtClean="0"/>
              <a:t>3</a:t>
            </a:r>
            <a:r>
              <a:rPr lang="hu-HU" altLang="ru-RU" sz="2400" smtClean="0"/>
              <a:t>.2 </a:t>
            </a:r>
            <a:r>
              <a:rPr lang="ru-RU" altLang="ru-RU" sz="2400" smtClean="0"/>
              <a:t>Входные данные анализа со стороны руководства</a:t>
            </a:r>
            <a:endParaRPr lang="hu-HU" altLang="ru-RU" sz="2400" smtClean="0"/>
          </a:p>
          <a:p>
            <a:pPr marL="574675" lvl="1" indent="-188913">
              <a:buFont typeface="Arial" panose="020B0604020202020204" pitchFamily="34" charset="0"/>
              <a:buNone/>
            </a:pPr>
            <a:r>
              <a:rPr lang="ru-RU" altLang="ru-RU" sz="2400" smtClean="0"/>
              <a:t>9</a:t>
            </a:r>
            <a:r>
              <a:rPr lang="hu-HU" altLang="ru-RU" sz="2400" smtClean="0"/>
              <a:t>.</a:t>
            </a:r>
            <a:r>
              <a:rPr lang="ru-RU" altLang="ru-RU" sz="2400" smtClean="0"/>
              <a:t>3</a:t>
            </a:r>
            <a:r>
              <a:rPr lang="hu-HU" altLang="ru-RU" sz="2400" smtClean="0"/>
              <a:t>.3 </a:t>
            </a:r>
            <a:r>
              <a:rPr lang="ru-RU" altLang="ru-RU" sz="2400" smtClean="0"/>
              <a:t>Выходные данные анализа со стороны руководства</a:t>
            </a:r>
            <a:endParaRPr lang="hu-H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6809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 advAuto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056022" y="261769"/>
            <a:ext cx="8929688" cy="10080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tabLst>
                <a:tab pos="363538" algn="l"/>
              </a:tabLst>
              <a:defRPr/>
            </a:pPr>
            <a:r>
              <a:rPr lang="ru-RU" sz="4100" b="1" dirty="0" smtClean="0">
                <a:solidFill>
                  <a:srgbClr val="00588E"/>
                </a:solidFill>
                <a:ea typeface="+mn-ea"/>
                <a:cs typeface="+mn-cs"/>
              </a:rPr>
              <a:t>9</a:t>
            </a:r>
            <a:r>
              <a:rPr lang="hu-HU" sz="4100" b="1" dirty="0" smtClean="0">
                <a:solidFill>
                  <a:srgbClr val="00588E"/>
                </a:solidFill>
                <a:ea typeface="+mn-ea"/>
                <a:cs typeface="+mn-cs"/>
              </a:rPr>
              <a:t>. </a:t>
            </a:r>
            <a:r>
              <a:rPr lang="ru-RU" sz="4100" b="1" dirty="0" smtClean="0">
                <a:solidFill>
                  <a:srgbClr val="00588E"/>
                </a:solidFill>
                <a:ea typeface="+mn-ea"/>
                <a:cs typeface="+mn-cs"/>
              </a:rPr>
              <a:t>Оценка результатов деятельности</a:t>
            </a:r>
            <a:r>
              <a:rPr lang="hu-HU" sz="4100" b="1" dirty="0" smtClean="0">
                <a:solidFill>
                  <a:srgbClr val="00588E"/>
                </a:solidFill>
                <a:ea typeface="+mn-ea"/>
                <a:cs typeface="+mn-cs"/>
              </a:rPr>
              <a:t/>
            </a:r>
            <a:br>
              <a:rPr lang="hu-HU" sz="4100" b="1" dirty="0" smtClean="0">
                <a:solidFill>
                  <a:srgbClr val="00588E"/>
                </a:solidFill>
                <a:ea typeface="+mn-ea"/>
                <a:cs typeface="+mn-cs"/>
              </a:rPr>
            </a:br>
            <a:r>
              <a:rPr lang="ru-RU" b="1" dirty="0" smtClean="0">
                <a:solidFill>
                  <a:srgbClr val="00588E"/>
                </a:solidFill>
                <a:ea typeface="+mn-ea"/>
                <a:cs typeface="+mn-cs"/>
              </a:rPr>
              <a:t>9</a:t>
            </a:r>
            <a:r>
              <a:rPr lang="hu-HU" b="1" dirty="0" smtClean="0">
                <a:solidFill>
                  <a:srgbClr val="00588E"/>
                </a:solidFill>
                <a:ea typeface="+mn-ea"/>
                <a:cs typeface="+mn-cs"/>
              </a:rPr>
              <a:t>.1 </a:t>
            </a:r>
            <a:r>
              <a:rPr lang="ru-RU" b="1" dirty="0" smtClean="0">
                <a:solidFill>
                  <a:srgbClr val="00588E"/>
                </a:solidFill>
                <a:ea typeface="+mn-ea"/>
                <a:cs typeface="+mn-cs"/>
              </a:rPr>
              <a:t>Мониторинг, измерение, анализ и оценка (1)</a:t>
            </a:r>
            <a:endParaRPr lang="hu-HU" b="1" dirty="0">
              <a:solidFill>
                <a:srgbClr val="00588E"/>
              </a:solidFill>
              <a:ea typeface="+mn-ea"/>
              <a:cs typeface="+mn-cs"/>
            </a:endParaRP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2120191" y="1462338"/>
            <a:ext cx="540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588E"/>
                </a:solidFill>
                <a:latin typeface="+mj-lt"/>
              </a:rPr>
              <a:t>9</a:t>
            </a:r>
            <a:r>
              <a:rPr lang="hu-HU" altLang="ru-RU" sz="2000" b="1" dirty="0">
                <a:solidFill>
                  <a:srgbClr val="00588E"/>
                </a:solidFill>
                <a:latin typeface="+mj-lt"/>
              </a:rPr>
              <a:t>.</a:t>
            </a:r>
            <a:r>
              <a:rPr lang="ru-RU" altLang="ru-RU" sz="2000" b="1" dirty="0">
                <a:solidFill>
                  <a:srgbClr val="00588E"/>
                </a:solidFill>
                <a:latin typeface="+mj-lt"/>
              </a:rPr>
              <a:t>1.1</a:t>
            </a:r>
            <a:r>
              <a:rPr lang="hu-HU" altLang="ru-RU" sz="2000" b="1" dirty="0">
                <a:solidFill>
                  <a:srgbClr val="00588E"/>
                </a:solidFill>
                <a:latin typeface="+mj-lt"/>
              </a:rPr>
              <a:t> </a:t>
            </a:r>
            <a:r>
              <a:rPr lang="ru-RU" altLang="ru-RU" sz="2000" b="1" dirty="0">
                <a:solidFill>
                  <a:srgbClr val="00588E"/>
                </a:solidFill>
                <a:latin typeface="+mj-lt"/>
              </a:rPr>
              <a:t>Общие положения</a:t>
            </a:r>
            <a:endParaRPr lang="hu-HU" altLang="ru-RU" sz="2000" b="1" dirty="0">
              <a:solidFill>
                <a:srgbClr val="00588E"/>
              </a:solidFill>
              <a:latin typeface="+mj-lt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2120191" y="2723149"/>
            <a:ext cx="8785225" cy="3240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000" smtClean="0"/>
              <a:t>Организация должна определить:</a:t>
            </a:r>
          </a:p>
          <a:p>
            <a:pPr marL="457200" indent="-45720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smtClean="0"/>
              <a:t>что должно подлежать мониторингу и измерениям;</a:t>
            </a:r>
          </a:p>
          <a:p>
            <a:pPr marL="457200" indent="-45720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smtClean="0"/>
              <a:t>методы мониторинга, измерения, анализа и оценки, необходимые для обеспечения достоверных результатов;</a:t>
            </a:r>
          </a:p>
          <a:p>
            <a:pPr marL="457200" indent="-45720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smtClean="0"/>
              <a:t>когда должны проводиться мониторинг и измерения;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smtClean="0"/>
              <a:t>когда результаты мониторинга и измерений должны быть проанализированы и оценены.</a:t>
            </a:r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ru-RU" sz="2000" smtClean="0"/>
              <a:t>Организация должна оценивать показатели функционирования и результативность системы менеджмента качества.</a:t>
            </a:r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ru-RU" sz="2000" smtClean="0"/>
              <a:t>Организация </a:t>
            </a:r>
            <a:r>
              <a:rPr lang="ru-RU" sz="2000" b="1" u="sng" smtClean="0"/>
              <a:t>должна сохранять соответствующую документированную информацию </a:t>
            </a:r>
            <a:r>
              <a:rPr lang="ru-RU" sz="2000" smtClean="0"/>
              <a:t>как свидетельства полученных результатов.</a:t>
            </a:r>
          </a:p>
          <a:p>
            <a:pPr marL="457200" indent="-45720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8047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build="p" bldLvl="2" autoUpdateAnimBg="0" advAuto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2983831" y="48126"/>
            <a:ext cx="89296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63538" algn="l"/>
              </a:tabLst>
              <a:defRPr/>
            </a:pPr>
            <a:r>
              <a:rPr lang="ru-RU" sz="3600" b="1" dirty="0">
                <a:solidFill>
                  <a:srgbClr val="00588E"/>
                </a:solidFill>
                <a:latin typeface="+mj-lt"/>
              </a:rPr>
              <a:t>9</a:t>
            </a:r>
            <a:r>
              <a:rPr lang="hu-HU" sz="3600" b="1" dirty="0">
                <a:solidFill>
                  <a:srgbClr val="00588E"/>
                </a:solidFill>
                <a:latin typeface="+mj-lt"/>
              </a:rPr>
              <a:t>. </a:t>
            </a:r>
            <a:r>
              <a:rPr lang="ru-RU" sz="3600" b="1" dirty="0">
                <a:solidFill>
                  <a:srgbClr val="00588E"/>
                </a:solidFill>
                <a:latin typeface="+mj-lt"/>
              </a:rPr>
              <a:t>Оценка результатов деятельности</a:t>
            </a:r>
            <a:r>
              <a:rPr lang="hu-HU" sz="4000" b="1" dirty="0">
                <a:solidFill>
                  <a:srgbClr val="00588E"/>
                </a:solidFill>
                <a:latin typeface="+mj-lt"/>
              </a:rPr>
              <a:t/>
            </a:r>
            <a:br>
              <a:rPr lang="hu-HU" sz="4000" b="1" dirty="0">
                <a:solidFill>
                  <a:srgbClr val="00588E"/>
                </a:solidFill>
                <a:latin typeface="+mj-lt"/>
              </a:rPr>
            </a:br>
            <a:r>
              <a:rPr lang="ru-RU" b="1" dirty="0">
                <a:solidFill>
                  <a:srgbClr val="00588E"/>
                </a:solidFill>
                <a:latin typeface="+mj-lt"/>
              </a:rPr>
              <a:t>9</a:t>
            </a:r>
            <a:r>
              <a:rPr lang="hu-HU" b="1" dirty="0">
                <a:solidFill>
                  <a:srgbClr val="00588E"/>
                </a:solidFill>
                <a:latin typeface="+mj-lt"/>
              </a:rPr>
              <a:t>.1 </a:t>
            </a:r>
            <a:r>
              <a:rPr lang="ru-RU" b="1" dirty="0">
                <a:solidFill>
                  <a:srgbClr val="00588E"/>
                </a:solidFill>
                <a:latin typeface="+mj-lt"/>
              </a:rPr>
              <a:t>Мониторинг, измерение, анализ и </a:t>
            </a:r>
            <a:r>
              <a:rPr lang="ru-RU" b="1" dirty="0" smtClean="0">
                <a:solidFill>
                  <a:srgbClr val="00588E"/>
                </a:solidFill>
                <a:latin typeface="+mj-lt"/>
              </a:rPr>
              <a:t>оценка (2)</a:t>
            </a:r>
            <a:endParaRPr lang="hu-HU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2048000" y="1318043"/>
            <a:ext cx="540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588E"/>
                </a:solidFill>
                <a:latin typeface="+mj-lt"/>
              </a:rPr>
              <a:t>9</a:t>
            </a:r>
            <a:r>
              <a:rPr lang="hu-HU" altLang="ru-RU" sz="2000" b="1" dirty="0">
                <a:solidFill>
                  <a:srgbClr val="00588E"/>
                </a:solidFill>
                <a:latin typeface="+mj-lt"/>
              </a:rPr>
              <a:t>.</a:t>
            </a:r>
            <a:r>
              <a:rPr lang="ru-RU" altLang="ru-RU" sz="2000" b="1" dirty="0">
                <a:solidFill>
                  <a:srgbClr val="00588E"/>
                </a:solidFill>
                <a:latin typeface="+mj-lt"/>
              </a:rPr>
              <a:t>1.2</a:t>
            </a:r>
            <a:r>
              <a:rPr lang="hu-HU" altLang="ru-RU" sz="2000" b="1" dirty="0">
                <a:solidFill>
                  <a:srgbClr val="00588E"/>
                </a:solidFill>
                <a:latin typeface="+mj-lt"/>
              </a:rPr>
              <a:t> </a:t>
            </a:r>
            <a:r>
              <a:rPr lang="ru-RU" altLang="ru-RU" sz="2000" b="1" dirty="0">
                <a:solidFill>
                  <a:srgbClr val="00588E"/>
                </a:solidFill>
                <a:latin typeface="+mj-lt"/>
              </a:rPr>
              <a:t>Удовлетворённость потребителей</a:t>
            </a:r>
            <a:endParaRPr lang="hu-HU" altLang="ru-RU" sz="2000" b="1" dirty="0">
              <a:solidFill>
                <a:srgbClr val="00588E"/>
              </a:solidFill>
              <a:latin typeface="+mj-lt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2048000" y="1718093"/>
            <a:ext cx="8605838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dirty="0" smtClean="0"/>
              <a:t>Организация должна проводить мониторинг данных, касающихся восприятия потребителями степени удовлетворения организацией их потребностей и ожиданий. Организация должна определить методы получения, мониторинга и анализа этой информации.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048000" y="3546893"/>
            <a:ext cx="691356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5263" indent="-1952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Aft>
                <a:spcPts val="60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+mj-lt"/>
              </a:rPr>
              <a:t>Опрос потребителей;</a:t>
            </a:r>
          </a:p>
          <a:p>
            <a:pPr lvl="1">
              <a:spcAft>
                <a:spcPts val="60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+mj-lt"/>
              </a:rPr>
              <a:t>Встречи с потребителями;</a:t>
            </a:r>
          </a:p>
          <a:p>
            <a:pPr lvl="1">
              <a:spcAft>
                <a:spcPts val="60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+mj-lt"/>
              </a:rPr>
              <a:t>Отзывы от потребителей о поставленных продукции или услугах;</a:t>
            </a:r>
          </a:p>
          <a:p>
            <a:pPr lvl="1">
              <a:spcAft>
                <a:spcPts val="60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+mj-lt"/>
              </a:rPr>
              <a:t>Благодарности;</a:t>
            </a:r>
          </a:p>
          <a:p>
            <a:pPr lvl="1">
              <a:spcAft>
                <a:spcPts val="60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+mj-lt"/>
              </a:rPr>
              <a:t>Претензии по гарантийным обязательствам;</a:t>
            </a:r>
          </a:p>
          <a:p>
            <a:pPr lvl="1">
              <a:spcAft>
                <a:spcPts val="60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+mj-lt"/>
              </a:rPr>
              <a:t>Анализ доли рынка;</a:t>
            </a:r>
          </a:p>
          <a:p>
            <a:pPr lvl="1">
              <a:spcAft>
                <a:spcPts val="60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+mj-lt"/>
              </a:rPr>
              <a:t>Отчёты дилеров</a:t>
            </a:r>
          </a:p>
        </p:txBody>
      </p:sp>
    </p:spTree>
    <p:extLst>
      <p:ext uri="{BB962C8B-B14F-4D97-AF65-F5344CB8AC3E}">
        <p14:creationId xmlns:p14="http://schemas.microsoft.com/office/powerpoint/2010/main" val="226787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build="p" bldLvl="2" autoUpdateAnimBg="0" advAuto="0"/>
      <p:bldP spid="5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3859046" y="224507"/>
            <a:ext cx="8050212" cy="8937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sz="3200" b="1" smtClean="0">
                <a:solidFill>
                  <a:srgbClr val="00588E"/>
                </a:solidFill>
                <a:ea typeface="+mn-ea"/>
                <a:cs typeface="+mn-cs"/>
              </a:rPr>
              <a:t>Оценка удовлетворённости потребителя (1)</a:t>
            </a:r>
            <a:endParaRPr lang="hu-HU" sz="3200" b="1" dirty="0">
              <a:solidFill>
                <a:srgbClr val="00588E"/>
              </a:solidFill>
              <a:ea typeface="+mn-ea"/>
              <a:cs typeface="+mn-cs"/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2292434" y="1388979"/>
            <a:ext cx="9616824" cy="5156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ru-RU" altLang="ru-RU" sz="2200" u="sng" smtClean="0"/>
              <a:t>Косвенные</a:t>
            </a:r>
            <a:r>
              <a:rPr lang="hu-HU" altLang="ru-RU" sz="2200" smtClean="0"/>
              <a:t> </a:t>
            </a:r>
            <a:r>
              <a:rPr lang="ru-RU" altLang="ru-RU" sz="2200" smtClean="0"/>
              <a:t>показатели</a:t>
            </a:r>
            <a:r>
              <a:rPr lang="hu-HU" altLang="ru-RU" sz="2200" smtClean="0"/>
              <a:t>:</a:t>
            </a:r>
          </a:p>
          <a:p>
            <a:pPr marL="342900" indent="-342900">
              <a:spcBef>
                <a:spcPct val="30000"/>
              </a:spcBef>
              <a:buFont typeface="Wingdings" panose="05000000000000000000" pitchFamily="2" charset="2"/>
              <a:buAutoNum type="arabicParenR"/>
            </a:pPr>
            <a:r>
              <a:rPr lang="ru-RU" altLang="ru-RU" sz="2200" smtClean="0">
                <a:solidFill>
                  <a:srgbClr val="007AC2"/>
                </a:solidFill>
              </a:rPr>
              <a:t>количество </a:t>
            </a:r>
            <a:r>
              <a:rPr lang="ru-RU" altLang="ru-RU" sz="2200" smtClean="0"/>
              <a:t>продаж, реализаций</a:t>
            </a:r>
            <a:r>
              <a:rPr lang="hu-HU" altLang="ru-RU" sz="2200" smtClean="0"/>
              <a:t>;</a:t>
            </a:r>
          </a:p>
          <a:p>
            <a:pPr marL="342900" indent="-342900">
              <a:spcBef>
                <a:spcPct val="30000"/>
              </a:spcBef>
              <a:buFont typeface="Wingdings" panose="05000000000000000000" pitchFamily="2" charset="2"/>
              <a:buAutoNum type="arabicParenR"/>
            </a:pPr>
            <a:r>
              <a:rPr lang="ru-RU" altLang="ru-RU" sz="2200" smtClean="0"/>
              <a:t>частота проведения</a:t>
            </a:r>
            <a:r>
              <a:rPr lang="hu-HU" altLang="ru-RU" sz="2200" smtClean="0"/>
              <a:t> </a:t>
            </a:r>
            <a:r>
              <a:rPr lang="ru-RU" altLang="ru-RU" sz="2200" smtClean="0">
                <a:solidFill>
                  <a:srgbClr val="007AC2"/>
                </a:solidFill>
              </a:rPr>
              <a:t>повторных покупок</a:t>
            </a:r>
            <a:r>
              <a:rPr lang="hu-HU" altLang="ru-RU" sz="2200" smtClean="0"/>
              <a:t>;</a:t>
            </a:r>
          </a:p>
          <a:p>
            <a:pPr marL="342900" indent="-342900">
              <a:spcBef>
                <a:spcPct val="30000"/>
              </a:spcBef>
              <a:buFont typeface="Wingdings" panose="05000000000000000000" pitchFamily="2" charset="2"/>
              <a:buAutoNum type="arabicParenR"/>
            </a:pPr>
            <a:r>
              <a:rPr lang="ru-RU" altLang="ru-RU" sz="2200" smtClean="0"/>
              <a:t>доля  </a:t>
            </a:r>
            <a:r>
              <a:rPr lang="ru-RU" altLang="ru-RU" sz="2200" smtClean="0">
                <a:solidFill>
                  <a:srgbClr val="007AC2"/>
                </a:solidFill>
              </a:rPr>
              <a:t>постоянных потребителей</a:t>
            </a:r>
            <a:r>
              <a:rPr lang="hu-HU" altLang="ru-RU" sz="2200" smtClean="0"/>
              <a:t>;</a:t>
            </a:r>
          </a:p>
          <a:p>
            <a:pPr marL="342900" indent="-342900">
              <a:spcBef>
                <a:spcPct val="30000"/>
              </a:spcBef>
              <a:buFont typeface="Wingdings" panose="05000000000000000000" pitchFamily="2" charset="2"/>
              <a:buAutoNum type="arabicParenR"/>
            </a:pPr>
            <a:r>
              <a:rPr lang="ru-RU" altLang="ru-RU" sz="2200" smtClean="0"/>
              <a:t>средняя</a:t>
            </a:r>
            <a:r>
              <a:rPr lang="hu-HU" altLang="ru-RU" sz="2200" smtClean="0"/>
              <a:t> </a:t>
            </a:r>
            <a:r>
              <a:rPr lang="ru-RU" altLang="ru-RU" sz="2200" smtClean="0">
                <a:solidFill>
                  <a:srgbClr val="007AC2"/>
                </a:solidFill>
              </a:rPr>
              <a:t>продолжительность </a:t>
            </a:r>
            <a:r>
              <a:rPr lang="ru-RU" altLang="ru-RU" sz="2200" smtClean="0"/>
              <a:t>торговой связи с потребителем</a:t>
            </a:r>
            <a:r>
              <a:rPr lang="hu-HU" altLang="ru-RU" sz="2200" smtClean="0"/>
              <a:t>;</a:t>
            </a:r>
          </a:p>
          <a:p>
            <a:pPr marL="342900" indent="-342900">
              <a:spcBef>
                <a:spcPct val="30000"/>
              </a:spcBef>
              <a:buFont typeface="Wingdings" panose="05000000000000000000" pitchFamily="2" charset="2"/>
              <a:buAutoNum type="arabicParenR"/>
            </a:pPr>
            <a:r>
              <a:rPr lang="ru-RU" altLang="ru-RU" sz="2200" smtClean="0"/>
              <a:t>количество, соотношение жалоб, </a:t>
            </a:r>
            <a:r>
              <a:rPr lang="ru-RU" altLang="ru-RU" sz="2200" smtClean="0">
                <a:solidFill>
                  <a:srgbClr val="007AC2"/>
                </a:solidFill>
              </a:rPr>
              <a:t>рекламаций</a:t>
            </a:r>
            <a:r>
              <a:rPr lang="hu-HU" altLang="ru-RU" sz="2200" smtClean="0"/>
              <a:t>;</a:t>
            </a:r>
          </a:p>
          <a:p>
            <a:pPr marL="342900" indent="-342900">
              <a:spcBef>
                <a:spcPct val="30000"/>
              </a:spcBef>
              <a:buFont typeface="Wingdings" panose="05000000000000000000" pitchFamily="2" charset="2"/>
              <a:buAutoNum type="arabicParenR" startAt="6"/>
            </a:pPr>
            <a:r>
              <a:rPr lang="ru-RU" altLang="ru-RU" sz="2200" smtClean="0">
                <a:solidFill>
                  <a:srgbClr val="007AC2"/>
                </a:solidFill>
              </a:rPr>
              <a:t>позиция на рынке (доля)</a:t>
            </a:r>
            <a:r>
              <a:rPr lang="hu-HU" altLang="ru-RU" sz="2200" smtClean="0"/>
              <a:t> </a:t>
            </a:r>
            <a:r>
              <a:rPr lang="ru-RU" altLang="ru-RU" sz="2200" smtClean="0"/>
              <a:t>и её</a:t>
            </a:r>
            <a:r>
              <a:rPr lang="en-US" altLang="ru-RU" sz="2200" smtClean="0"/>
              <a:t> </a:t>
            </a:r>
            <a:r>
              <a:rPr lang="ru-RU" altLang="ru-RU" sz="2200" smtClean="0"/>
              <a:t>изменения</a:t>
            </a:r>
            <a:r>
              <a:rPr lang="hu-HU" altLang="ru-RU" sz="2200" smtClean="0"/>
              <a:t>;</a:t>
            </a:r>
          </a:p>
          <a:p>
            <a:pPr marL="342900" indent="-342900">
              <a:spcBef>
                <a:spcPct val="30000"/>
              </a:spcBef>
              <a:buFont typeface="Wingdings" panose="05000000000000000000" pitchFamily="2" charset="2"/>
              <a:buAutoNum type="arabicParenR" startAt="7"/>
            </a:pPr>
            <a:r>
              <a:rPr lang="ru-RU" altLang="ru-RU" sz="2200" smtClean="0"/>
              <a:t>количество имиджевых клиентов.</a:t>
            </a:r>
            <a:r>
              <a:rPr lang="hu-HU" altLang="ru-RU" sz="2200" smtClean="0"/>
              <a:t> </a:t>
            </a:r>
            <a:endParaRPr lang="hu-HU" alt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93280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bldLvl="2" autoUpdateAnimBg="0" advAuto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3931904" y="264695"/>
            <a:ext cx="8050212" cy="8937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sz="3200" b="1" smtClean="0">
                <a:solidFill>
                  <a:srgbClr val="00588E"/>
                </a:solidFill>
                <a:ea typeface="+mn-ea"/>
                <a:cs typeface="+mn-cs"/>
              </a:rPr>
              <a:t>Оценка удовлетворённости потребителя (2)</a:t>
            </a:r>
            <a:endParaRPr lang="hu-HU" sz="3200" b="1" dirty="0">
              <a:solidFill>
                <a:srgbClr val="00588E"/>
              </a:solidFill>
              <a:ea typeface="+mn-ea"/>
              <a:cs typeface="+mn-cs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1938171" y="2276014"/>
            <a:ext cx="7608887" cy="2519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95263" indent="-195263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ru-RU" altLang="ru-RU" sz="3200" u="sng" dirty="0" smtClean="0"/>
              <a:t>Непосредственные (прямые)</a:t>
            </a:r>
            <a:r>
              <a:rPr lang="hu-HU" altLang="ru-RU" sz="3200" dirty="0" smtClean="0"/>
              <a:t> </a:t>
            </a:r>
            <a:r>
              <a:rPr lang="ru-RU" altLang="ru-RU" sz="3200" dirty="0" smtClean="0"/>
              <a:t>методы</a:t>
            </a:r>
            <a:r>
              <a:rPr lang="hu-HU" altLang="ru-RU" sz="3200" dirty="0" smtClean="0"/>
              <a:t>:</a:t>
            </a:r>
          </a:p>
          <a:p>
            <a:pPr marL="195263" indent="-195263">
              <a:spcBef>
                <a:spcPct val="40000"/>
              </a:spcBef>
              <a:buClr>
                <a:srgbClr val="00629E"/>
              </a:buClr>
              <a:buSzPct val="125000"/>
              <a:buFontTx/>
              <a:buChar char="•"/>
            </a:pPr>
            <a:r>
              <a:rPr lang="ru-RU" altLang="ru-RU" sz="3200" dirty="0" smtClean="0"/>
              <a:t>вопросники</a:t>
            </a:r>
            <a:r>
              <a:rPr lang="hu-HU" altLang="ru-RU" sz="3200" dirty="0" smtClean="0"/>
              <a:t>;</a:t>
            </a:r>
          </a:p>
          <a:p>
            <a:pPr marL="195263" indent="-195263">
              <a:spcBef>
                <a:spcPct val="40000"/>
              </a:spcBef>
              <a:buClr>
                <a:srgbClr val="00629E"/>
              </a:buClr>
              <a:buSzPct val="125000"/>
              <a:buFontTx/>
              <a:buChar char="•"/>
            </a:pPr>
            <a:r>
              <a:rPr lang="ru-RU" altLang="ru-RU" sz="3200" dirty="0" smtClean="0"/>
              <a:t>телефонные опросы</a:t>
            </a:r>
            <a:r>
              <a:rPr lang="hu-HU" altLang="ru-RU" sz="3200" dirty="0" smtClean="0"/>
              <a:t>;</a:t>
            </a:r>
          </a:p>
          <a:p>
            <a:pPr marL="195263" indent="-195263">
              <a:spcBef>
                <a:spcPct val="40000"/>
              </a:spcBef>
              <a:buClr>
                <a:srgbClr val="00629E"/>
              </a:buClr>
              <a:buSzPct val="125000"/>
              <a:buFontTx/>
              <a:buChar char="•"/>
            </a:pPr>
            <a:r>
              <a:rPr lang="ru-RU" altLang="ru-RU" sz="3200" dirty="0" smtClean="0"/>
              <a:t>встречи, опросы лично</a:t>
            </a:r>
            <a:r>
              <a:rPr lang="hu-HU" altLang="ru-RU" sz="3200" dirty="0" smtClean="0"/>
              <a:t>.</a:t>
            </a:r>
          </a:p>
        </p:txBody>
      </p:sp>
      <p:pic>
        <p:nvPicPr>
          <p:cNvPr id="4" name="Picture 4" descr="Рисунок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422" y="2276014"/>
            <a:ext cx="2689225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83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bldLvl="2" autoUpdateAnimBg="0" advAuto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2863516" y="72189"/>
            <a:ext cx="89296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63538" algn="l"/>
              </a:tabLst>
              <a:defRPr/>
            </a:pPr>
            <a:r>
              <a:rPr lang="ru-RU" sz="3600" b="1" dirty="0">
                <a:solidFill>
                  <a:srgbClr val="00588E"/>
                </a:solidFill>
                <a:latin typeface="+mj-lt"/>
              </a:rPr>
              <a:t>9</a:t>
            </a:r>
            <a:r>
              <a:rPr lang="hu-HU" sz="3600" b="1" dirty="0">
                <a:solidFill>
                  <a:srgbClr val="00588E"/>
                </a:solidFill>
                <a:latin typeface="+mj-lt"/>
              </a:rPr>
              <a:t>. </a:t>
            </a:r>
            <a:r>
              <a:rPr lang="ru-RU" sz="3600" b="1" dirty="0">
                <a:solidFill>
                  <a:srgbClr val="00588E"/>
                </a:solidFill>
                <a:latin typeface="+mj-lt"/>
              </a:rPr>
              <a:t>Оценка результатов деятельности</a:t>
            </a:r>
            <a:r>
              <a:rPr lang="hu-HU" sz="4000" b="1" dirty="0">
                <a:solidFill>
                  <a:srgbClr val="00588E"/>
                </a:solidFill>
                <a:latin typeface="+mj-lt"/>
              </a:rPr>
              <a:t/>
            </a:r>
            <a:br>
              <a:rPr lang="hu-HU" sz="4000" b="1" dirty="0">
                <a:solidFill>
                  <a:srgbClr val="00588E"/>
                </a:solidFill>
                <a:latin typeface="+mj-lt"/>
              </a:rPr>
            </a:br>
            <a:r>
              <a:rPr lang="ru-RU" b="1" dirty="0">
                <a:solidFill>
                  <a:srgbClr val="00588E"/>
                </a:solidFill>
                <a:latin typeface="+mj-lt"/>
              </a:rPr>
              <a:t>9</a:t>
            </a:r>
            <a:r>
              <a:rPr lang="hu-HU" b="1" dirty="0">
                <a:solidFill>
                  <a:srgbClr val="00588E"/>
                </a:solidFill>
                <a:latin typeface="+mj-lt"/>
              </a:rPr>
              <a:t>.1 </a:t>
            </a:r>
            <a:r>
              <a:rPr lang="ru-RU" b="1" dirty="0">
                <a:solidFill>
                  <a:srgbClr val="00588E"/>
                </a:solidFill>
                <a:latin typeface="+mj-lt"/>
              </a:rPr>
              <a:t>Мониторинг, измерение, анализ и </a:t>
            </a:r>
            <a:r>
              <a:rPr lang="ru-RU" b="1" dirty="0" smtClean="0">
                <a:solidFill>
                  <a:srgbClr val="00588E"/>
                </a:solidFill>
                <a:latin typeface="+mj-lt"/>
              </a:rPr>
              <a:t>оценка (3)</a:t>
            </a:r>
            <a:endParaRPr lang="hu-HU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Прямоугольник 6"/>
          <p:cNvSpPr>
            <a:spLocks noChangeArrowheads="1"/>
          </p:cNvSpPr>
          <p:nvPr/>
        </p:nvSpPr>
        <p:spPr bwMode="auto">
          <a:xfrm>
            <a:off x="2144254" y="1390232"/>
            <a:ext cx="540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588E"/>
                </a:solidFill>
                <a:latin typeface="+mj-lt"/>
              </a:rPr>
              <a:t>9</a:t>
            </a:r>
            <a:r>
              <a:rPr lang="hu-HU" altLang="ru-RU" sz="2000" b="1" dirty="0">
                <a:solidFill>
                  <a:srgbClr val="00588E"/>
                </a:solidFill>
                <a:latin typeface="+mj-lt"/>
              </a:rPr>
              <a:t>.</a:t>
            </a:r>
            <a:r>
              <a:rPr lang="ru-RU" altLang="ru-RU" sz="2000" b="1" dirty="0">
                <a:solidFill>
                  <a:srgbClr val="00588E"/>
                </a:solidFill>
                <a:latin typeface="+mj-lt"/>
              </a:rPr>
              <a:t>1.3</a:t>
            </a:r>
            <a:r>
              <a:rPr lang="hu-HU" altLang="ru-RU" sz="2000" b="1" dirty="0">
                <a:solidFill>
                  <a:srgbClr val="00588E"/>
                </a:solidFill>
                <a:latin typeface="+mj-lt"/>
              </a:rPr>
              <a:t> </a:t>
            </a:r>
            <a:r>
              <a:rPr lang="ru-RU" altLang="ru-RU" sz="2000" b="1" dirty="0">
                <a:solidFill>
                  <a:srgbClr val="00588E"/>
                </a:solidFill>
                <a:latin typeface="+mj-lt"/>
              </a:rPr>
              <a:t>Анализ и оценка</a:t>
            </a:r>
            <a:endParaRPr lang="hu-HU" altLang="ru-RU" sz="2000" b="1" dirty="0">
              <a:solidFill>
                <a:srgbClr val="00588E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4254" y="2100261"/>
            <a:ext cx="96489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/>
              <a:t>Организация должна анализировать и оценивать соответствующие данные и информацию, полученную в ходе мониторинга и измерения.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000" dirty="0"/>
              <a:t>Результаты анализа должны быть использованы для оценки:</a:t>
            </a:r>
          </a:p>
          <a:p>
            <a:pPr marL="457200" indent="-457200" eaLnBrk="0" hangingPunct="0">
              <a:lnSpc>
                <a:spcPct val="90000"/>
              </a:lnSpc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dirty="0"/>
              <a:t>соответствия продукции и услуг;</a:t>
            </a:r>
          </a:p>
          <a:p>
            <a:pPr marL="457200" indent="-457200" eaLnBrk="0" hangingPunct="0">
              <a:lnSpc>
                <a:spcPct val="90000"/>
              </a:lnSpc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dirty="0"/>
              <a:t>степени удовлетворенности потребителей;</a:t>
            </a:r>
          </a:p>
          <a:p>
            <a:pPr marL="457200" indent="-457200" eaLnBrk="0" hangingPunct="0">
              <a:lnSpc>
                <a:spcPct val="90000"/>
              </a:lnSpc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dirty="0"/>
              <a:t>показателей функционирования и результативности системы менеджмента качества;</a:t>
            </a:r>
          </a:p>
          <a:p>
            <a:pPr marL="457200" indent="-457200" eaLnBrk="0" hangingPunct="0">
              <a:lnSpc>
                <a:spcPct val="90000"/>
              </a:lnSpc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dirty="0"/>
              <a:t>успешности планирования;</a:t>
            </a:r>
          </a:p>
          <a:p>
            <a:pPr marL="457200" indent="-457200" eaLnBrk="0" hangingPunct="0">
              <a:lnSpc>
                <a:spcPct val="90000"/>
              </a:lnSpc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dirty="0"/>
              <a:t>результативности действий, предпринятых в отношении рисков и возможностей;</a:t>
            </a:r>
          </a:p>
          <a:p>
            <a:pPr marL="457200" indent="-457200" eaLnBrk="0" hangingPunct="0">
              <a:lnSpc>
                <a:spcPct val="90000"/>
              </a:lnSpc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dirty="0"/>
              <a:t>результатов деятельности внешних поставщиков;</a:t>
            </a:r>
          </a:p>
          <a:p>
            <a:pPr marL="457200" indent="-457200" eaLnBrk="0" hangingPunct="0">
              <a:lnSpc>
                <a:spcPct val="90000"/>
              </a:lnSpc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dirty="0"/>
              <a:t>потребности в улучшениях системы менеджмента качества.</a:t>
            </a: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2144254" y="5949670"/>
            <a:ext cx="83423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>
                <a:latin typeface="+mj-lt"/>
              </a:rPr>
              <a:t>Примечание – Методы анализа данных могут включать в себя статистические методы.</a:t>
            </a:r>
          </a:p>
        </p:txBody>
      </p:sp>
    </p:spTree>
    <p:extLst>
      <p:ext uri="{BB962C8B-B14F-4D97-AF65-F5344CB8AC3E}">
        <p14:creationId xmlns:p14="http://schemas.microsoft.com/office/powerpoint/2010/main" val="308724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2935705" y="24063"/>
            <a:ext cx="89296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63538" algn="l"/>
              </a:tabLst>
              <a:defRPr/>
            </a:pPr>
            <a:r>
              <a:rPr lang="ru-RU" sz="32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9</a:t>
            </a:r>
            <a:r>
              <a:rPr lang="hu-HU" sz="32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3200" b="1" dirty="0">
                <a:solidFill>
                  <a:srgbClr val="00588E"/>
                </a:solidFill>
                <a:latin typeface="+mj-lt"/>
              </a:rPr>
              <a:t>Оценка результатов деятельности </a:t>
            </a:r>
            <a:endParaRPr lang="ru-RU" sz="3200" b="1" dirty="0" smtClean="0">
              <a:solidFill>
                <a:srgbClr val="00588E"/>
              </a:solidFill>
              <a:latin typeface="+mj-lt"/>
            </a:endParaRPr>
          </a:p>
          <a:p>
            <a:pPr algn="r">
              <a:tabLst>
                <a:tab pos="363538" algn="l"/>
              </a:tabLst>
              <a:defRPr/>
            </a:pP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9</a:t>
            </a:r>
            <a:r>
              <a:rPr lang="hu-H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</a:t>
            </a: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2</a:t>
            </a:r>
            <a:r>
              <a:rPr lang="hu-H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Внутренние аудиты</a:t>
            </a:r>
            <a:endParaRPr lang="hu-HU" sz="26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5246" y="1219619"/>
            <a:ext cx="8678863" cy="3251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2400" dirty="0"/>
              <a:t>Организация должна проводить внутренние аудиты через запланированные интервалы времени для получения информации, что система менеджмента качества:</a:t>
            </a:r>
          </a:p>
          <a:p>
            <a:pPr marL="457200" indent="-457200" eaLnBrk="0" hangingPunct="0">
              <a:lnSpc>
                <a:spcPct val="90000"/>
              </a:lnSpc>
              <a:spcBef>
                <a:spcPts val="600"/>
              </a:spcBef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400" dirty="0"/>
              <a:t>соответствует: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ts val="600"/>
              </a:spcBef>
              <a:buClr>
                <a:srgbClr val="00629E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собственным требованиям организации к ее системе менеджмента качества,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ts val="600"/>
              </a:spcBef>
              <a:buClr>
                <a:srgbClr val="00629E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требованиям настоящего стандарта;</a:t>
            </a:r>
          </a:p>
          <a:p>
            <a:pPr marL="457200" indent="-457200" eaLnBrk="0" hangingPunct="0">
              <a:lnSpc>
                <a:spcPct val="90000"/>
              </a:lnSpc>
              <a:spcBef>
                <a:spcPts val="600"/>
              </a:spcBef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400" dirty="0"/>
              <a:t>результативно внедрена и функционирует.</a:t>
            </a:r>
          </a:p>
        </p:txBody>
      </p:sp>
      <p:pic>
        <p:nvPicPr>
          <p:cNvPr id="4" name="Picture 7" descr="C:\Users\grishaes\AppData\Local\Microsoft\Windows\Temporary Internet Files\Content.IE5\FNMAMX34\pensii-voennoslugashih-zakon-o-pensiya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178" y="4470819"/>
            <a:ext cx="22018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59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3056021" y="0"/>
            <a:ext cx="89296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63538" algn="l"/>
              </a:tabLst>
              <a:defRPr/>
            </a:pPr>
            <a:r>
              <a:rPr lang="ru-RU" sz="32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9</a:t>
            </a:r>
            <a:r>
              <a:rPr lang="hu-HU" sz="32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3200" b="1" dirty="0">
                <a:solidFill>
                  <a:srgbClr val="00588E"/>
                </a:solidFill>
                <a:latin typeface="+mj-lt"/>
              </a:rPr>
              <a:t>Оценка результатов деятельности </a:t>
            </a:r>
            <a:endParaRPr lang="ru-RU" sz="3200" b="1" dirty="0" smtClean="0">
              <a:solidFill>
                <a:srgbClr val="00588E"/>
              </a:solidFill>
              <a:latin typeface="+mj-lt"/>
            </a:endParaRPr>
          </a:p>
          <a:p>
            <a:pPr algn="r">
              <a:tabLst>
                <a:tab pos="363538" algn="l"/>
              </a:tabLst>
              <a:defRPr/>
            </a:pP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9</a:t>
            </a:r>
            <a:r>
              <a:rPr lang="hu-H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</a:t>
            </a: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2</a:t>
            </a:r>
            <a:r>
              <a:rPr lang="hu-H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Внутренние аудиты (2)</a:t>
            </a:r>
            <a:endParaRPr lang="hu-HU" sz="26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0257" y="1008063"/>
            <a:ext cx="8678863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Организация должна:</a:t>
            </a:r>
          </a:p>
          <a:p>
            <a:pPr marL="457200" indent="-457200" eaLnBrk="0" hangingPunct="0"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dirty="0"/>
              <a:t>планировать, разрабатывать, реализовывать и поддерживать в актуальном состоянии программу(мы) аудитов, включая периодичность и методы проведения аудитов, а также ответственность, планируемые для проверки требования, и предоставление отчетности. Программа(мы) аудитов должны разрабатываться с учетом важности проверяемых процессов, изменений, оказывающих влияние на организацию, и результатов предыдущих аудитов;</a:t>
            </a:r>
          </a:p>
          <a:p>
            <a:pPr marL="457200" indent="-457200" eaLnBrk="0" hangingPunct="0">
              <a:lnSpc>
                <a:spcPct val="90000"/>
              </a:lnSpc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dirty="0"/>
              <a:t>определять критерии аудитов и область проверки для каждого аудита;</a:t>
            </a:r>
          </a:p>
          <a:p>
            <a:pPr marL="457200" indent="-457200" eaLnBrk="0" hangingPunct="0">
              <a:lnSpc>
                <a:spcPct val="90000"/>
              </a:lnSpc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dirty="0"/>
              <a:t>отбирать аудиторов и проводить аудиты так, чтобы обеспечивалась объективность и беспристрастность процесса аудита;</a:t>
            </a:r>
          </a:p>
          <a:p>
            <a:pPr marL="457200" indent="-457200" eaLnBrk="0" hangingPunct="0">
              <a:lnSpc>
                <a:spcPct val="90000"/>
              </a:lnSpc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dirty="0"/>
              <a:t>обеспечивать передачу информации о результатах аудитов соответствующим руководителям;</a:t>
            </a:r>
          </a:p>
          <a:p>
            <a:pPr marL="457200" indent="-457200" eaLnBrk="0" hangingPunct="0">
              <a:lnSpc>
                <a:spcPct val="90000"/>
              </a:lnSpc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dirty="0"/>
              <a:t>осуществлять соответствующую коррекцию и корректирующие действия без необоснованной задержки;</a:t>
            </a:r>
          </a:p>
          <a:p>
            <a:pPr marL="457200" indent="-457200" eaLnBrk="0" hangingPunct="0">
              <a:lnSpc>
                <a:spcPct val="90000"/>
              </a:lnSpc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b="1" u="sng" dirty="0"/>
              <a:t>сохранять документированную информацию</a:t>
            </a:r>
            <a:r>
              <a:rPr lang="ru-RU" sz="2000" dirty="0"/>
              <a:t>, как свидетельства реализации программы аудитов и полученных результатов аудитов.</a:t>
            </a:r>
          </a:p>
          <a:p>
            <a:pPr marL="457200" indent="-457200" eaLnBrk="0" hangingPunct="0">
              <a:lnSpc>
                <a:spcPct val="90000"/>
              </a:lnSpc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054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различия в терминологии между редакциями стандартов ИСО 9001:2008 и ИСО </a:t>
            </a:r>
            <a:r>
              <a:rPr lang="ru-RU" dirty="0" smtClean="0"/>
              <a:t>9001:2015</a:t>
            </a:r>
            <a:endParaRPr lang="ru-RU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102205"/>
              </p:ext>
            </p:extLst>
          </p:nvPr>
        </p:nvGraphicFramePr>
        <p:xfrm>
          <a:off x="2134019" y="1921042"/>
          <a:ext cx="8352928" cy="4696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4120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/>
                        </a:rPr>
                        <a:t>ИСО 9001:2008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Times New Roman"/>
                        </a:rPr>
                        <a:t>ИСО 9001:2015</a:t>
                      </a:r>
                    </a:p>
                  </a:txBody>
                  <a:tcPr marL="68580" marR="68580" marT="0" marB="0"/>
                </a:tc>
              </a:tr>
              <a:tr h="41205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/>
                        </a:rPr>
                        <a:t>Продукция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Times New Roman"/>
                        </a:rPr>
                        <a:t>Продукция и услуги</a:t>
                      </a:r>
                    </a:p>
                  </a:txBody>
                  <a:tcPr marL="68580" marR="68580" marT="0" marB="0"/>
                </a:tc>
              </a:tr>
              <a:tr h="10160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Times New Roman"/>
                        </a:rPr>
                        <a:t>Исключения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Times New Roman"/>
                        </a:rPr>
                        <a:t>Не применяется (См. Приложение А.4 для пояснений, касающихся применимости</a:t>
                      </a:r>
                    </a:p>
                  </a:txBody>
                  <a:tcPr marL="68580" marR="68580" marT="0" marB="0"/>
                </a:tc>
              </a:tr>
              <a:tr h="41205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Times New Roman"/>
                        </a:rPr>
                        <a:t>Документация, записи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Times New Roman"/>
                        </a:rPr>
                        <a:t>Документированная информация</a:t>
                      </a:r>
                    </a:p>
                  </a:txBody>
                  <a:tcPr marL="68580" marR="68580" marT="0" marB="0"/>
                </a:tc>
              </a:tr>
              <a:tr h="6773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Times New Roman"/>
                        </a:rPr>
                        <a:t>Производственная среда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Times New Roman"/>
                        </a:rPr>
                        <a:t>Среда функционирования процессов</a:t>
                      </a:r>
                    </a:p>
                  </a:txBody>
                  <a:tcPr marL="68580" marR="68580" marT="0" marB="0"/>
                </a:tc>
              </a:tr>
              <a:tr h="13547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Times New Roman"/>
                        </a:rPr>
                        <a:t>Закупки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</a:rPr>
                        <a:t>Управление процессами, продуктами и услугами, поставляемыми внешними поставщиками</a:t>
                      </a: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205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Times New Roman"/>
                        </a:rPr>
                        <a:t>Поставщик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/>
                        </a:rPr>
                        <a:t>Внешний 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</a:rPr>
                        <a:t>поставщик </a:t>
                      </a: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8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2815390" y="24063"/>
            <a:ext cx="89296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63538" algn="l"/>
              </a:tabLst>
              <a:defRPr/>
            </a:pPr>
            <a:r>
              <a:rPr lang="ru-RU" sz="32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9</a:t>
            </a:r>
            <a:r>
              <a:rPr lang="hu-HU" sz="32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3200" b="1" dirty="0">
                <a:solidFill>
                  <a:srgbClr val="00588E"/>
                </a:solidFill>
                <a:latin typeface="+mj-lt"/>
              </a:rPr>
              <a:t>Оценка результатов деятельности </a:t>
            </a:r>
            <a:endParaRPr lang="ru-RU" sz="3200" b="1" dirty="0" smtClean="0">
              <a:solidFill>
                <a:srgbClr val="00588E"/>
              </a:solidFill>
              <a:latin typeface="+mj-lt"/>
            </a:endParaRPr>
          </a:p>
          <a:p>
            <a:pPr algn="r">
              <a:tabLst>
                <a:tab pos="363538" algn="l"/>
              </a:tabLst>
              <a:defRPr/>
            </a:pP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9</a:t>
            </a:r>
            <a:r>
              <a:rPr lang="hu-H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</a:t>
            </a: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3</a:t>
            </a:r>
            <a:r>
              <a:rPr lang="hu-H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Анализ со стороны руководства</a:t>
            </a:r>
            <a:r>
              <a:rPr lang="en-US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 (1)</a:t>
            </a:r>
            <a:endParaRPr lang="hu-HU" sz="26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Прямоугольник 8"/>
          <p:cNvSpPr>
            <a:spLocks noChangeArrowheads="1"/>
          </p:cNvSpPr>
          <p:nvPr/>
        </p:nvSpPr>
        <p:spPr bwMode="auto">
          <a:xfrm>
            <a:off x="2815390" y="1032126"/>
            <a:ext cx="540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588E"/>
                </a:solidFill>
                <a:latin typeface="+mj-lt"/>
              </a:rPr>
              <a:t>9</a:t>
            </a:r>
            <a:r>
              <a:rPr lang="hu-HU" altLang="ru-RU" sz="2000" b="1">
                <a:solidFill>
                  <a:srgbClr val="00588E"/>
                </a:solidFill>
                <a:latin typeface="+mj-lt"/>
              </a:rPr>
              <a:t>.</a:t>
            </a:r>
            <a:r>
              <a:rPr lang="ru-RU" altLang="ru-RU" sz="2000" b="1">
                <a:solidFill>
                  <a:srgbClr val="00588E"/>
                </a:solidFill>
                <a:latin typeface="+mj-lt"/>
              </a:rPr>
              <a:t>3.1</a:t>
            </a:r>
            <a:r>
              <a:rPr lang="hu-HU" altLang="ru-RU" sz="2000" b="1">
                <a:solidFill>
                  <a:srgbClr val="00588E"/>
                </a:solidFill>
                <a:latin typeface="+mj-lt"/>
              </a:rPr>
              <a:t> </a:t>
            </a:r>
            <a:r>
              <a:rPr lang="ru-RU" altLang="ru-RU" sz="2000" b="1">
                <a:solidFill>
                  <a:srgbClr val="00588E"/>
                </a:solidFill>
                <a:latin typeface="+mj-lt"/>
              </a:rPr>
              <a:t>Общие положения</a:t>
            </a:r>
            <a:endParaRPr lang="hu-HU" altLang="ru-RU" sz="2000" b="1">
              <a:solidFill>
                <a:srgbClr val="00588E"/>
              </a:solidFill>
              <a:latin typeface="+mj-lt"/>
            </a:endParaRP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815390" y="2040189"/>
            <a:ext cx="8461375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5263" indent="-1952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altLang="ru-RU" sz="2400" dirty="0">
                <a:latin typeface="+mj-lt"/>
              </a:rPr>
              <a:t>Высшее руководство должно анализировать через запланированные интервалы времени систему менеджмента качества в целях обеспечения ее постоянной </a:t>
            </a:r>
          </a:p>
          <a:p>
            <a:pPr lvl="1">
              <a:spcBef>
                <a:spcPts val="600"/>
              </a:spcBef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+mj-lt"/>
              </a:rPr>
              <a:t> пригодности, </a:t>
            </a:r>
          </a:p>
          <a:p>
            <a:pPr lvl="1">
              <a:spcBef>
                <a:spcPts val="600"/>
              </a:spcBef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+mj-lt"/>
              </a:rPr>
              <a:t> адекватности,</a:t>
            </a:r>
          </a:p>
          <a:p>
            <a:pPr lvl="1">
              <a:spcBef>
                <a:spcPts val="600"/>
              </a:spcBef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+mj-lt"/>
              </a:rPr>
              <a:t> результативности и </a:t>
            </a:r>
          </a:p>
          <a:p>
            <a:pPr lvl="1">
              <a:spcBef>
                <a:spcPts val="600"/>
              </a:spcBef>
              <a:buClr>
                <a:srgbClr val="00629E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+mj-lt"/>
              </a:rPr>
              <a:t> согласованности со стратегическим направлением развития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342349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2671010" y="48126"/>
            <a:ext cx="89296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63538" algn="l"/>
              </a:tabLst>
              <a:defRPr/>
            </a:pPr>
            <a:r>
              <a:rPr lang="ru-RU" sz="32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9</a:t>
            </a:r>
            <a:r>
              <a:rPr lang="hu-HU" sz="32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3200" b="1" dirty="0">
                <a:solidFill>
                  <a:srgbClr val="00588E"/>
                </a:solidFill>
                <a:latin typeface="+mj-lt"/>
              </a:rPr>
              <a:t>Оценка результатов деятельности </a:t>
            </a:r>
            <a:endParaRPr lang="ru-RU" sz="3200" b="1" dirty="0" smtClean="0">
              <a:solidFill>
                <a:srgbClr val="00588E"/>
              </a:solidFill>
              <a:latin typeface="+mj-lt"/>
            </a:endParaRPr>
          </a:p>
          <a:p>
            <a:pPr algn="r">
              <a:tabLst>
                <a:tab pos="363538" algn="l"/>
              </a:tabLst>
              <a:defRPr/>
            </a:pP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9</a:t>
            </a:r>
            <a:r>
              <a:rPr lang="hu-H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</a:t>
            </a: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3</a:t>
            </a:r>
            <a:r>
              <a:rPr lang="hu-H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Анализ со стороны руководства</a:t>
            </a:r>
            <a:r>
              <a:rPr lang="en-US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 (2)</a:t>
            </a:r>
            <a:endParaRPr lang="hu-HU" sz="26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2056314" y="1056189"/>
            <a:ext cx="8429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588E"/>
                </a:solidFill>
                <a:latin typeface="+mj-lt"/>
              </a:rPr>
              <a:t>9</a:t>
            </a:r>
            <a:r>
              <a:rPr lang="hu-HU" altLang="ru-RU" sz="2000" b="1" dirty="0">
                <a:solidFill>
                  <a:srgbClr val="00588E"/>
                </a:solidFill>
                <a:latin typeface="+mj-lt"/>
              </a:rPr>
              <a:t>.</a:t>
            </a:r>
            <a:r>
              <a:rPr lang="ru-RU" altLang="ru-RU" sz="2000" b="1" dirty="0">
                <a:solidFill>
                  <a:srgbClr val="00588E"/>
                </a:solidFill>
                <a:latin typeface="+mj-lt"/>
              </a:rPr>
              <a:t>3.2</a:t>
            </a:r>
            <a:r>
              <a:rPr lang="hu-HU" altLang="ru-RU" sz="2000" b="1" dirty="0">
                <a:solidFill>
                  <a:srgbClr val="00588E"/>
                </a:solidFill>
                <a:latin typeface="+mj-lt"/>
              </a:rPr>
              <a:t> </a:t>
            </a:r>
            <a:r>
              <a:rPr lang="ru-RU" altLang="ru-RU" sz="2000" b="1" dirty="0">
                <a:solidFill>
                  <a:srgbClr val="00588E"/>
                </a:solidFill>
                <a:latin typeface="+mj-lt"/>
              </a:rPr>
              <a:t>Входные данные анализа со стороны руководства</a:t>
            </a:r>
            <a:endParaRPr lang="hu-HU" altLang="ru-RU" sz="2000" b="1" dirty="0">
              <a:solidFill>
                <a:srgbClr val="00588E"/>
              </a:solidFill>
              <a:latin typeface="+mj-lt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2056314" y="1633872"/>
            <a:ext cx="9001125" cy="430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300"/>
              </a:spcAft>
              <a:buClr>
                <a:srgbClr val="00629E"/>
              </a:buClr>
              <a:buSzPct val="125000"/>
              <a:buFont typeface="Arial" panose="020B0604020202020204" pitchFamily="34" charset="0"/>
              <a:buAutoNum type="alphaLcParenR"/>
            </a:pPr>
            <a:r>
              <a:rPr lang="ru-RU" altLang="ru-RU" sz="1800" dirty="0">
                <a:latin typeface="+mj-lt"/>
              </a:rPr>
              <a:t>статус действий по результатам предыдущих анализов со стороны руководства;</a:t>
            </a:r>
          </a:p>
          <a:p>
            <a:pPr>
              <a:spcAft>
                <a:spcPts val="300"/>
              </a:spcAft>
              <a:buClr>
                <a:srgbClr val="00629E"/>
              </a:buClr>
              <a:buSzPct val="125000"/>
              <a:buFont typeface="Arial" panose="020B0604020202020204" pitchFamily="34" charset="0"/>
              <a:buAutoNum type="alphaLcParenR"/>
            </a:pPr>
            <a:r>
              <a:rPr lang="ru-RU" altLang="ru-RU" sz="1800" dirty="0">
                <a:latin typeface="+mj-lt"/>
              </a:rPr>
              <a:t>изменения во внешних и внутренних факторах, касающихся системы менеджмента качества;</a:t>
            </a:r>
          </a:p>
          <a:p>
            <a:pPr>
              <a:spcAft>
                <a:spcPts val="300"/>
              </a:spcAft>
              <a:buClr>
                <a:srgbClr val="00629E"/>
              </a:buClr>
              <a:buSzPct val="125000"/>
              <a:buFont typeface="Arial" panose="020B0604020202020204" pitchFamily="34" charset="0"/>
              <a:buAutoNum type="alphaLcParenR"/>
            </a:pPr>
            <a:r>
              <a:rPr lang="ru-RU" altLang="ru-RU" sz="1800" dirty="0">
                <a:latin typeface="+mj-lt"/>
              </a:rPr>
              <a:t>информация о показателях функционирования и результативности системы менеджмента качества</a:t>
            </a:r>
            <a:r>
              <a:rPr lang="en-US" altLang="ru-RU" dirty="0">
                <a:latin typeface="+mj-lt"/>
              </a:rPr>
              <a:t>:</a:t>
            </a:r>
            <a:r>
              <a:rPr lang="ru-RU" altLang="ru-RU" dirty="0">
                <a:latin typeface="+mj-lt"/>
              </a:rPr>
              <a:t> 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latin typeface="+mj-lt"/>
              </a:rPr>
              <a:t>удовлетворенность потребителей и отзывы от соответствующих заинтересованных сторон;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latin typeface="+mj-lt"/>
              </a:rPr>
              <a:t>степень достижения целей в области качества;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latin typeface="+mj-lt"/>
              </a:rPr>
              <a:t>показатели процессов и соответствию продукции и услуг;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latin typeface="+mj-lt"/>
              </a:rPr>
              <a:t>несоответствия и корректирующие действия;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latin typeface="+mj-lt"/>
              </a:rPr>
              <a:t>результаты мониторинга и измерений;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latin typeface="+mj-lt"/>
              </a:rPr>
              <a:t>результаты аудитов;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latin typeface="+mj-lt"/>
              </a:rPr>
              <a:t>результаты деятельности внешних поставщиков;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latin typeface="+mj-lt"/>
              </a:rPr>
              <a:t>достаточность ресурсов;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latin typeface="+mj-lt"/>
              </a:rPr>
              <a:t>результативность действий, предпринятых в отношении рисков и возможностей;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latin typeface="+mj-lt"/>
              </a:rPr>
              <a:t>возможности для улучшения.</a:t>
            </a:r>
          </a:p>
        </p:txBody>
      </p:sp>
    </p:spTree>
    <p:extLst>
      <p:ext uri="{BB962C8B-B14F-4D97-AF65-F5344CB8AC3E}">
        <p14:creationId xmlns:p14="http://schemas.microsoft.com/office/powerpoint/2010/main" val="205895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3031958" y="0"/>
            <a:ext cx="89296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63538" algn="l"/>
              </a:tabLst>
              <a:defRPr/>
            </a:pPr>
            <a:r>
              <a:rPr lang="ru-RU" sz="32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9</a:t>
            </a:r>
            <a:r>
              <a:rPr lang="hu-HU" sz="32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3200" b="1" dirty="0">
                <a:solidFill>
                  <a:srgbClr val="00588E"/>
                </a:solidFill>
                <a:latin typeface="+mj-lt"/>
              </a:rPr>
              <a:t>Оценка результатов деятельности </a:t>
            </a:r>
            <a:endParaRPr lang="ru-RU" sz="3200" b="1" dirty="0" smtClean="0">
              <a:solidFill>
                <a:srgbClr val="00588E"/>
              </a:solidFill>
              <a:latin typeface="+mj-lt"/>
            </a:endParaRPr>
          </a:p>
          <a:p>
            <a:pPr algn="r">
              <a:tabLst>
                <a:tab pos="363538" algn="l"/>
              </a:tabLst>
              <a:defRPr/>
            </a:pP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9</a:t>
            </a:r>
            <a:r>
              <a:rPr lang="hu-H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</a:t>
            </a: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3</a:t>
            </a:r>
            <a:r>
              <a:rPr lang="hu-H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Анализ со стороны руководства</a:t>
            </a:r>
            <a:r>
              <a:rPr lang="en-US" sz="2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 (3)</a:t>
            </a:r>
            <a:endParaRPr lang="hu-HU" sz="26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1967916" y="1227973"/>
            <a:ext cx="8429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588E"/>
                </a:solidFill>
                <a:latin typeface="+mj-lt"/>
              </a:rPr>
              <a:t>9</a:t>
            </a:r>
            <a:r>
              <a:rPr lang="hu-HU" altLang="ru-RU" sz="2000" b="1" dirty="0">
                <a:solidFill>
                  <a:srgbClr val="00588E"/>
                </a:solidFill>
                <a:latin typeface="+mj-lt"/>
              </a:rPr>
              <a:t>.</a:t>
            </a:r>
            <a:r>
              <a:rPr lang="ru-RU" altLang="ru-RU" sz="2000" b="1" dirty="0">
                <a:solidFill>
                  <a:srgbClr val="00588E"/>
                </a:solidFill>
                <a:latin typeface="+mj-lt"/>
              </a:rPr>
              <a:t>3.</a:t>
            </a:r>
            <a:r>
              <a:rPr lang="en-US" altLang="ru-RU" sz="2000" b="1" dirty="0">
                <a:solidFill>
                  <a:srgbClr val="00588E"/>
                </a:solidFill>
                <a:latin typeface="+mj-lt"/>
              </a:rPr>
              <a:t>3</a:t>
            </a:r>
            <a:r>
              <a:rPr lang="hu-HU" altLang="ru-RU" sz="2000" b="1" dirty="0">
                <a:solidFill>
                  <a:srgbClr val="00588E"/>
                </a:solidFill>
                <a:latin typeface="+mj-lt"/>
              </a:rPr>
              <a:t> </a:t>
            </a:r>
            <a:r>
              <a:rPr lang="ru-RU" altLang="ru-RU" sz="2000" b="1" dirty="0">
                <a:solidFill>
                  <a:srgbClr val="00588E"/>
                </a:solidFill>
                <a:latin typeface="+mj-lt"/>
              </a:rPr>
              <a:t>Выходные данные анализа со стороны руководства</a:t>
            </a:r>
            <a:endParaRPr lang="hu-HU" altLang="ru-RU" sz="2000" b="1" dirty="0">
              <a:solidFill>
                <a:srgbClr val="00588E"/>
              </a:solidFill>
              <a:latin typeface="+mj-lt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991979" y="1847933"/>
            <a:ext cx="84613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+mj-lt"/>
              </a:rPr>
              <a:t>Решения и действия, относящиеся к:</a:t>
            </a:r>
          </a:p>
          <a:p>
            <a:pPr lvl="1">
              <a:buClr>
                <a:srgbClr val="00629E"/>
              </a:buClr>
              <a:buSzPct val="125000"/>
              <a:buFont typeface="Arial" panose="020B0604020202020204" pitchFamily="34" charset="0"/>
              <a:buAutoNum type="alphaLcParenR"/>
            </a:pPr>
            <a:r>
              <a:rPr lang="ru-RU" altLang="ru-RU" sz="2400" dirty="0">
                <a:latin typeface="+mj-lt"/>
              </a:rPr>
              <a:t>возможностям для улучшения; </a:t>
            </a:r>
          </a:p>
          <a:p>
            <a:pPr lvl="1">
              <a:buClr>
                <a:srgbClr val="00629E"/>
              </a:buClr>
              <a:buSzPct val="125000"/>
              <a:buFont typeface="Arial" panose="020B0604020202020204" pitchFamily="34" charset="0"/>
              <a:buAutoNum type="alphaLcParenR"/>
            </a:pPr>
            <a:r>
              <a:rPr lang="ru-RU" altLang="ru-RU" sz="2400" dirty="0">
                <a:latin typeface="+mj-lt"/>
              </a:rPr>
              <a:t>любым необходимым изменениям системы менеджмента качества;</a:t>
            </a:r>
          </a:p>
          <a:p>
            <a:pPr lvl="1">
              <a:buClr>
                <a:srgbClr val="00629E"/>
              </a:buClr>
              <a:buSzPct val="125000"/>
              <a:buFont typeface="Arial" panose="020B0604020202020204" pitchFamily="34" charset="0"/>
              <a:buAutoNum type="alphaLcParenR"/>
            </a:pPr>
            <a:r>
              <a:rPr lang="ru-RU" altLang="ru-RU" sz="2400" dirty="0">
                <a:latin typeface="+mj-lt"/>
              </a:rPr>
              <a:t>потребности в ресурсах.</a:t>
            </a:r>
          </a:p>
          <a:p>
            <a:pPr eaLnBrk="1" hangingPunct="1"/>
            <a:endParaRPr lang="ru-RU" altLang="ru-RU" sz="2400" dirty="0">
              <a:latin typeface="+mj-lt"/>
            </a:endParaRPr>
          </a:p>
          <a:p>
            <a:pPr eaLnBrk="1" hangingPunct="1"/>
            <a:r>
              <a:rPr lang="ru-RU" altLang="ru-RU" sz="2400" dirty="0">
                <a:latin typeface="+mj-lt"/>
              </a:rPr>
              <a:t>Организация должна </a:t>
            </a:r>
            <a:r>
              <a:rPr lang="ru-RU" altLang="ru-RU" sz="2400" b="1" u="sng" dirty="0">
                <a:latin typeface="+mj-lt"/>
              </a:rPr>
              <a:t>сохранять документированную информацию</a:t>
            </a:r>
            <a:r>
              <a:rPr lang="ru-RU" altLang="ru-RU" sz="2400" b="1" dirty="0">
                <a:latin typeface="+mj-lt"/>
              </a:rPr>
              <a:t> </a:t>
            </a:r>
            <a:r>
              <a:rPr lang="ru-RU" altLang="ru-RU" sz="2400" dirty="0">
                <a:latin typeface="+mj-lt"/>
              </a:rPr>
              <a:t>как свидетельства результатов анализов со стороны руководства.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186442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541421"/>
          </a:xfrm>
        </p:spPr>
        <p:txBody>
          <a:bodyPr>
            <a:normAutofit fontScale="90000"/>
          </a:bodyPr>
          <a:lstStyle/>
          <a:p>
            <a:r>
              <a:rPr lang="ru-RU" kern="1200" dirty="0"/>
              <a:t>Новое по сравнению с </a:t>
            </a:r>
            <a:r>
              <a:rPr lang="en-US" kern="1200" dirty="0"/>
              <a:t>ISO </a:t>
            </a:r>
            <a:r>
              <a:rPr lang="en-US" kern="1200" dirty="0" smtClean="0"/>
              <a:t>9001:2008</a:t>
            </a:r>
            <a:r>
              <a:rPr lang="ru-RU" kern="1200" dirty="0" smtClean="0"/>
              <a:t> (1)</a:t>
            </a:r>
            <a:r>
              <a:rPr lang="en-US" kern="1200" dirty="0" smtClean="0"/>
              <a:t> </a:t>
            </a:r>
            <a:endParaRPr lang="ru-RU" dirty="0"/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469826"/>
              </p:ext>
            </p:extLst>
          </p:nvPr>
        </p:nvGraphicFramePr>
        <p:xfrm>
          <a:off x="1484310" y="790072"/>
          <a:ext cx="9777248" cy="5779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844"/>
                <a:gridCol w="8122404"/>
              </a:tblGrid>
              <a:tr h="5871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Раздел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ИСО </a:t>
                      </a:r>
                      <a:r>
                        <a:rPr lang="nl-NL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9001:2015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Новое по сравнению с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ISO 9001:2008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1761565"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9. Оценка результатов деятельности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9.2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Внутренние аудиты</a:t>
                      </a:r>
                      <a:endParaRPr lang="nl-NL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должна:</a:t>
                      </a:r>
                      <a:endParaRPr lang="nl-NL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 обеспечивать передачу информации о результатах аудитов соответствующим руководителям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e) осуществлять соответствующую коррекцию и корректирующие действия без необоснованной задержки;</a:t>
                      </a:r>
                      <a:r>
                        <a:rPr lang="nl-N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(9.2.2)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304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9.3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со стороны руководства</a:t>
                      </a:r>
                      <a:endParaRPr lang="ru-RU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должен планироваться и проводиться с учетом: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b) изменений во внешних и внутренних факторах, касающихся системы менеджмента качества;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с) информации о результатах деятельности и результативности системы менеджмента качества, включая тенденции, относящиеся к:…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1) к удовлетворенности потребителей и отзывам от соответствующих заинтересованных сторон;…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5) результатам мониторинга и измерений;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 достаточности ресурсов;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e) результативности действий, предпринятых в отношении рисков и возможностей (см. 6.1);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58887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283" y="441820"/>
            <a:ext cx="4200508" cy="3231160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505744" y="827093"/>
            <a:ext cx="7772400" cy="144016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ru-RU" sz="3600" dirty="0" smtClean="0">
                <a:ea typeface="Verdana" pitchFamily="34" charset="0"/>
                <a:cs typeface="Verdana" pitchFamily="34" charset="0"/>
              </a:rPr>
              <a:t>Раздел 10. </a:t>
            </a:r>
            <a:r>
              <a:rPr lang="ru-RU" sz="3600" dirty="0" smtClean="0"/>
              <a:t>Улучшение</a:t>
            </a:r>
            <a:endParaRPr lang="en-US" sz="3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1973592" y="2160784"/>
            <a:ext cx="8080375" cy="4214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95263" indent="-195263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ru-RU" altLang="ru-RU" smtClean="0"/>
              <a:t>10</a:t>
            </a:r>
            <a:r>
              <a:rPr lang="hu-HU" altLang="ru-RU" smtClean="0"/>
              <a:t>.1 </a:t>
            </a:r>
            <a:r>
              <a:rPr lang="ru-RU" altLang="ru-RU" smtClean="0"/>
              <a:t>Общие положения</a:t>
            </a:r>
            <a:endParaRPr lang="hu-HU" altLang="ru-RU" smtClean="0"/>
          </a:p>
          <a:p>
            <a:pPr marL="195263" indent="-195263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ru-RU" altLang="ru-RU" smtClean="0"/>
              <a:t>10</a:t>
            </a:r>
            <a:r>
              <a:rPr lang="hu-HU" altLang="ru-RU" smtClean="0"/>
              <a:t>.</a:t>
            </a:r>
            <a:r>
              <a:rPr lang="ru-RU" altLang="ru-RU" smtClean="0"/>
              <a:t>2</a:t>
            </a:r>
            <a:r>
              <a:rPr lang="hu-HU" altLang="ru-RU" smtClean="0"/>
              <a:t> </a:t>
            </a:r>
            <a:r>
              <a:rPr lang="ru-RU" altLang="ru-RU" smtClean="0"/>
              <a:t>Несоответствия и корректирующие действия</a:t>
            </a:r>
            <a:endParaRPr lang="hu-HU" altLang="ru-RU" smtClean="0"/>
          </a:p>
          <a:p>
            <a:pPr marL="195263" indent="-195263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ru-RU" altLang="ru-RU" smtClean="0"/>
              <a:t>10</a:t>
            </a:r>
            <a:r>
              <a:rPr lang="hu-HU" altLang="ru-RU" smtClean="0"/>
              <a:t>.</a:t>
            </a:r>
            <a:r>
              <a:rPr lang="ru-RU" altLang="ru-RU" smtClean="0"/>
              <a:t>3</a:t>
            </a:r>
            <a:r>
              <a:rPr lang="hu-HU" altLang="ru-RU" smtClean="0"/>
              <a:t> </a:t>
            </a:r>
            <a:r>
              <a:rPr lang="ru-RU" altLang="ru-RU" smtClean="0"/>
              <a:t>Постоянное улучшение</a:t>
            </a:r>
            <a:endParaRPr lang="hu-H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16085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 advAuto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3306930" y="48126"/>
            <a:ext cx="8501062" cy="8937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sz="3600" b="1" smtClean="0">
                <a:solidFill>
                  <a:srgbClr val="00588E"/>
                </a:solidFill>
                <a:ea typeface="+mn-ea"/>
                <a:cs typeface="+mn-cs"/>
              </a:rPr>
              <a:t>10</a:t>
            </a:r>
            <a:r>
              <a:rPr lang="hu-HU" sz="3600" b="1" smtClean="0">
                <a:solidFill>
                  <a:srgbClr val="00588E"/>
                </a:solidFill>
                <a:ea typeface="+mn-ea"/>
                <a:cs typeface="+mn-cs"/>
              </a:rPr>
              <a:t>. </a:t>
            </a:r>
            <a:r>
              <a:rPr lang="ru-RU" sz="3600" b="1" smtClean="0">
                <a:solidFill>
                  <a:srgbClr val="00588E"/>
                </a:solidFill>
                <a:ea typeface="+mn-ea"/>
                <a:cs typeface="+mn-cs"/>
              </a:rPr>
              <a:t>Улучшение</a:t>
            </a:r>
            <a:r>
              <a:rPr lang="hu-HU" sz="3600" b="1" smtClean="0">
                <a:solidFill>
                  <a:srgbClr val="00588E"/>
                </a:solidFill>
                <a:ea typeface="+mn-ea"/>
                <a:cs typeface="+mn-cs"/>
              </a:rPr>
              <a:t/>
            </a:r>
            <a:br>
              <a:rPr lang="hu-HU" sz="3600" b="1" smtClean="0">
                <a:solidFill>
                  <a:srgbClr val="00588E"/>
                </a:solidFill>
                <a:ea typeface="+mn-ea"/>
                <a:cs typeface="+mn-cs"/>
              </a:rPr>
            </a:br>
            <a:r>
              <a:rPr lang="ru-RU" sz="2800" b="1" smtClean="0">
                <a:solidFill>
                  <a:srgbClr val="00588E"/>
                </a:solidFill>
                <a:ea typeface="+mn-ea"/>
                <a:cs typeface="+mn-cs"/>
              </a:rPr>
              <a:t>10</a:t>
            </a:r>
            <a:r>
              <a:rPr lang="hu-HU" sz="2800" b="1" smtClean="0">
                <a:solidFill>
                  <a:srgbClr val="00588E"/>
                </a:solidFill>
                <a:ea typeface="+mn-ea"/>
                <a:cs typeface="+mn-cs"/>
              </a:rPr>
              <a:t>.</a:t>
            </a:r>
            <a:r>
              <a:rPr lang="ru-RU" sz="2800" b="1" smtClean="0">
                <a:solidFill>
                  <a:srgbClr val="00588E"/>
                </a:solidFill>
                <a:ea typeface="+mn-ea"/>
                <a:cs typeface="+mn-cs"/>
              </a:rPr>
              <a:t>1</a:t>
            </a:r>
            <a:r>
              <a:rPr lang="hu-HU" sz="2800" b="1" smtClean="0">
                <a:solidFill>
                  <a:srgbClr val="00588E"/>
                </a:solidFill>
                <a:ea typeface="+mn-ea"/>
                <a:cs typeface="+mn-cs"/>
              </a:rPr>
              <a:t> </a:t>
            </a:r>
            <a:r>
              <a:rPr lang="ru-RU" sz="2800" b="1" smtClean="0">
                <a:solidFill>
                  <a:srgbClr val="00588E"/>
                </a:solidFill>
                <a:ea typeface="+mn-ea"/>
                <a:cs typeface="+mn-cs"/>
              </a:rPr>
              <a:t>Общие положения</a:t>
            </a:r>
            <a:endParaRPr lang="hu-HU" sz="2800" b="1" dirty="0">
              <a:solidFill>
                <a:srgbClr val="00588E"/>
              </a:solidFill>
              <a:ea typeface="+mn-ea"/>
              <a:cs typeface="+mn-cs"/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2007603" y="1197059"/>
            <a:ext cx="9999913" cy="5468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mtClean="0"/>
              <a:t>Организация должна определять и выбирать возможности для улучшения и осуществлять необходимые действия для выполнения требований потребителей и повышения их удовлетворенности.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mtClean="0"/>
              <a:t>Это должно включать:</a:t>
            </a:r>
          </a:p>
          <a:p>
            <a:pPr marL="457200" indent="-457200">
              <a:spcAft>
                <a:spcPts val="300"/>
              </a:spcAft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smtClean="0"/>
              <a:t>улучшение продукции и услуг в целях выполнения требований, а также учета будущих потребностей и ожиданий;</a:t>
            </a:r>
          </a:p>
          <a:p>
            <a:pPr marL="457200" indent="-457200">
              <a:spcAft>
                <a:spcPts val="300"/>
              </a:spcAft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smtClean="0"/>
              <a:t>коррекцию, предотвращение или снижение влияния нежелательных воздействий;</a:t>
            </a:r>
          </a:p>
          <a:p>
            <a:pPr marL="457200" indent="-457200">
              <a:spcAft>
                <a:spcPts val="300"/>
              </a:spcAft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smtClean="0"/>
              <a:t>улучшение показателей функционирования и результативности системы менеджмента качества.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4782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2946567" y="471571"/>
            <a:ext cx="89646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sz="3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10</a:t>
            </a:r>
            <a:r>
              <a:rPr lang="hu-HU" sz="3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3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Улучшение</a:t>
            </a:r>
            <a:r>
              <a:rPr lang="hu-HU" sz="3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/>
            </a:r>
            <a:br>
              <a:rPr lang="hu-HU" sz="3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10</a:t>
            </a:r>
            <a:r>
              <a:rPr lang="hu-H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</a:t>
            </a:r>
            <a:r>
              <a:rPr lang="ru-R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2</a:t>
            </a:r>
            <a:r>
              <a:rPr lang="hu-H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Несоответствия и корректирующие действия (1)</a:t>
            </a:r>
            <a:endParaRPr lang="hu-HU" sz="28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2368383" y="1455321"/>
            <a:ext cx="8821738" cy="459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000" smtClean="0"/>
              <a:t>При появлении несоответствий, в том числе связанных с претензиями, организация должна:</a:t>
            </a:r>
          </a:p>
          <a:p>
            <a:pPr marL="457200" indent="-457200">
              <a:spcAft>
                <a:spcPts val="300"/>
              </a:spcAft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smtClean="0"/>
              <a:t>реагировать на данное несоответствие и насколько применимо:</a:t>
            </a:r>
          </a:p>
          <a:p>
            <a:pPr lvl="1">
              <a:defRPr/>
            </a:pPr>
            <a:r>
              <a:rPr lang="ru-RU" smtClean="0"/>
              <a:t>предпринимать действия по управлению и коррекции выявленного несоответствия; </a:t>
            </a:r>
          </a:p>
          <a:p>
            <a:pPr lvl="1">
              <a:defRPr/>
            </a:pPr>
            <a:r>
              <a:rPr lang="ru-RU" smtClean="0"/>
              <a:t>предпринимать действия в отношении последствий данного несоответствия;</a:t>
            </a:r>
          </a:p>
          <a:p>
            <a:pPr marL="457200" indent="-457200">
              <a:spcAft>
                <a:spcPts val="300"/>
              </a:spcAft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smtClean="0"/>
              <a:t>оценивать необходимость действий по устранению причин данного несоответствия с тем, чтобы избежать его повторного появления или появления в другом месте посредством:</a:t>
            </a:r>
          </a:p>
          <a:p>
            <a:pPr lvl="1">
              <a:defRPr/>
            </a:pPr>
            <a:r>
              <a:rPr lang="ru-RU" smtClean="0"/>
              <a:t>анализа несоответствия;</a:t>
            </a:r>
          </a:p>
          <a:p>
            <a:pPr lvl="1">
              <a:defRPr/>
            </a:pPr>
            <a:r>
              <a:rPr lang="ru-RU" smtClean="0"/>
              <a:t>определения причин, вызвавших появление несоответствия; </a:t>
            </a:r>
          </a:p>
          <a:p>
            <a:pPr lvl="1">
              <a:defRPr/>
            </a:pPr>
            <a:r>
              <a:rPr lang="ru-RU" smtClean="0"/>
              <a:t>определения наличия аналогичного несоответствия или возможности его возникновения где-либо еще;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53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bldLvl="2" autoUpdateAnimBg="0" advAuto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2802188" y="447508"/>
            <a:ext cx="89646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sz="3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10</a:t>
            </a:r>
            <a:r>
              <a:rPr lang="hu-HU" sz="3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3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Улучшение</a:t>
            </a:r>
            <a:r>
              <a:rPr lang="hu-HU" sz="3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/>
            </a:r>
            <a:br>
              <a:rPr lang="hu-HU" sz="3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10</a:t>
            </a:r>
            <a:r>
              <a:rPr lang="hu-H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</a:t>
            </a:r>
            <a:r>
              <a:rPr lang="ru-R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2</a:t>
            </a:r>
            <a:r>
              <a:rPr lang="hu-H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Несоответствия и корректирующие действия (2)</a:t>
            </a:r>
            <a:endParaRPr lang="hu-HU" sz="28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1815766" y="1407195"/>
            <a:ext cx="8820150" cy="2803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300"/>
              </a:spcAft>
              <a:buClr>
                <a:srgbClr val="00629E"/>
              </a:buClr>
              <a:buSzPct val="125000"/>
              <a:buFont typeface="+mj-lt"/>
              <a:buAutoNum type="alphaLcParenR" startAt="4"/>
              <a:defRPr/>
            </a:pPr>
            <a:r>
              <a:rPr lang="ru-RU" sz="2000" smtClean="0"/>
              <a:t>проанализировать результативность каждого предпринятого корректирующего действия; и</a:t>
            </a:r>
          </a:p>
          <a:p>
            <a:pPr marL="457200" indent="-457200">
              <a:spcAft>
                <a:spcPts val="300"/>
              </a:spcAft>
              <a:buClr>
                <a:srgbClr val="00629E"/>
              </a:buClr>
              <a:buSzPct val="125000"/>
              <a:buFont typeface="+mj-lt"/>
              <a:buAutoNum type="alphaLcParenR" startAt="4"/>
              <a:defRPr/>
            </a:pPr>
            <a:r>
              <a:rPr lang="ru-RU" sz="2000" smtClean="0"/>
              <a:t>актуализировать при необходимости риски и возможности, определенные в ходе планирования;</a:t>
            </a:r>
          </a:p>
          <a:p>
            <a:pPr marL="457200" indent="-457200">
              <a:spcAft>
                <a:spcPts val="300"/>
              </a:spcAft>
              <a:buClr>
                <a:srgbClr val="00629E"/>
              </a:buClr>
              <a:buSzPct val="125000"/>
              <a:buFont typeface="+mj-lt"/>
              <a:buAutoNum type="alphaLcParenR" startAt="4"/>
              <a:defRPr/>
            </a:pPr>
            <a:r>
              <a:rPr lang="ru-RU" sz="2000" smtClean="0"/>
              <a:t>внести при необходимости изменения в систему менеджмента качества.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000" smtClean="0"/>
              <a:t>Корректирующие действия должны соответствовать последствиям выявленных несоответствий.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15766" y="4654216"/>
            <a:ext cx="6985000" cy="1785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2000" dirty="0"/>
              <a:t>Организация должна </a:t>
            </a:r>
            <a:r>
              <a:rPr lang="ru-RU" sz="2000" b="1" u="sng" dirty="0"/>
              <a:t>сохранять документированную информацию </a:t>
            </a:r>
            <a:r>
              <a:rPr lang="ru-RU" sz="2000" dirty="0"/>
              <a:t>как свидетельство: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характера выявленных несоответствий и последующих предпринятых действий;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результатов всех корректирующих действий.</a:t>
            </a:r>
          </a:p>
        </p:txBody>
      </p:sp>
      <p:pic>
        <p:nvPicPr>
          <p:cNvPr id="5" name="Picture 9" descr="C:\Users\grishaes\AppData\Local\Microsoft\Windows\Temporary Internet Files\Content.IE5\ZYMJZJWE\passe-compose-ou-imparfait-grammaire-bdf-1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017" y="4762166"/>
            <a:ext cx="23923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bldLvl="2" autoUpdateAnimBg="0" advAuto="0"/>
      <p:bldP spid="4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3281864" y="168442"/>
            <a:ext cx="850106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sz="3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10</a:t>
            </a:r>
            <a:r>
              <a:rPr lang="hu-HU" sz="3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3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Улучшение</a:t>
            </a:r>
            <a:r>
              <a:rPr lang="hu-HU" sz="3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/>
            </a:r>
            <a:br>
              <a:rPr lang="hu-HU" sz="36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10</a:t>
            </a:r>
            <a:r>
              <a:rPr lang="hu-H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</a:t>
            </a:r>
            <a:r>
              <a:rPr lang="ru-R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3</a:t>
            </a:r>
            <a:r>
              <a:rPr lang="hu-H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Постоянное улучшение</a:t>
            </a:r>
            <a:endParaRPr lang="hu-HU" sz="28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2103772" y="1581317"/>
            <a:ext cx="87487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ru-RU" altLang="ru-RU" sz="2400" dirty="0">
                <a:latin typeface="+mj-lt"/>
              </a:rPr>
              <a:t>Организация должна постоянно улучшать пригодность, адекватность и результативность системы менеджмента качества.</a:t>
            </a:r>
          </a:p>
          <a:p>
            <a:pPr eaLnBrk="1" hangingPunct="1">
              <a:spcBef>
                <a:spcPts val="1200"/>
              </a:spcBef>
            </a:pPr>
            <a:r>
              <a:rPr lang="ru-RU" altLang="ru-RU" sz="2400" dirty="0">
                <a:latin typeface="+mj-lt"/>
              </a:rPr>
              <a:t>Организация должна рассматривать результаты анализа и оценки, выходные данные анализа со стороны руководства, чтобы определить, имеются ли потребности или возможности, требующие рассмотрения в качестве мер по постоянному улучшению.</a:t>
            </a:r>
          </a:p>
        </p:txBody>
      </p:sp>
      <p:pic>
        <p:nvPicPr>
          <p:cNvPr id="4" name="Picture 6" descr="C:\Users\grishaes\AppData\Local\Microsoft\Windows\Temporary Internet Files\Content.IE5\U5HLDSJU\original_smiley_fac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279" y="4884904"/>
            <a:ext cx="115728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83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84310" y="1"/>
            <a:ext cx="10018713" cy="481262"/>
          </a:xfrm>
        </p:spPr>
        <p:txBody>
          <a:bodyPr>
            <a:normAutofit fontScale="90000"/>
          </a:bodyPr>
          <a:lstStyle/>
          <a:p>
            <a:r>
              <a:rPr lang="ru-RU" kern="1200" dirty="0"/>
              <a:t>Новое по сравнению с </a:t>
            </a:r>
            <a:r>
              <a:rPr lang="en-US" kern="1200" dirty="0"/>
              <a:t>ISO </a:t>
            </a:r>
            <a:r>
              <a:rPr lang="en-US" kern="1200" dirty="0" smtClean="0"/>
              <a:t>9001:2008</a:t>
            </a:r>
            <a:r>
              <a:rPr lang="ru-RU" kern="1200" dirty="0" smtClean="0"/>
              <a:t> (1)</a:t>
            </a:r>
            <a:r>
              <a:rPr lang="en-US" kern="1200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757" y="481263"/>
            <a:ext cx="8928265" cy="618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33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ru-RU" dirty="0" smtClean="0"/>
              <a:t>Примечание А5. Применимость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484310" y="1299411"/>
            <a:ext cx="10018713" cy="555858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При </a:t>
            </a:r>
            <a:r>
              <a:rPr lang="ru-RU" sz="1800" dirty="0"/>
              <a:t>определении применимости требований стандарта к системе менеджмента качества организации, настоящий стандарт больше не делает специальной ссылки на «исключения». </a:t>
            </a:r>
            <a:endParaRPr lang="ru-RU" sz="1800" dirty="0" smtClean="0"/>
          </a:p>
          <a:p>
            <a:r>
              <a:rPr lang="ru-RU" sz="1800" dirty="0" smtClean="0"/>
              <a:t>Тем </a:t>
            </a:r>
            <a:r>
              <a:rPr lang="ru-RU" sz="1800" dirty="0"/>
              <a:t>не менее, признается, что организации может понадобиться провести анализ применимости требований вследствие размера организации, используемой ею модели менеджмента, диапазона деятельности организации и характера возникающих рисков и возможностей.</a:t>
            </a:r>
          </a:p>
          <a:p>
            <a:r>
              <a:rPr lang="ru-RU" sz="1800" dirty="0"/>
              <a:t>В случаях, когда какое-либо требование может применяться в пределах области применения системы менеджмента качества организации, она не может решать о том, что это требование не применимо. </a:t>
            </a:r>
            <a:endParaRPr lang="ru-RU" sz="1800" dirty="0" smtClean="0"/>
          </a:p>
          <a:p>
            <a:r>
              <a:rPr lang="ru-RU" sz="1800" dirty="0" smtClean="0"/>
              <a:t>В </a:t>
            </a:r>
            <a:r>
              <a:rPr lang="ru-RU" sz="1800" dirty="0"/>
              <a:t>случае, когда требование не может применяться (например, в случае, когда соответствующий процесс не выполняется), организация может определять, что данное требование будет неприменимым. </a:t>
            </a:r>
            <a:endParaRPr lang="ru-RU" sz="1800" dirty="0" smtClean="0"/>
          </a:p>
          <a:p>
            <a:r>
              <a:rPr lang="ru-RU" sz="1800" dirty="0" smtClean="0"/>
              <a:t>Однако </a:t>
            </a:r>
            <a:r>
              <a:rPr lang="ru-RU" sz="1800" dirty="0"/>
              <a:t>не может допускаться, чтобы эта неприменимость имела своим следствием проблемы, связанные с достижением соответствия продукции и услуг, или чтобы она препятствовала цели организации по повышению удовлетворенности потребителей.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851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661737"/>
          </a:xfrm>
        </p:spPr>
        <p:txBody>
          <a:bodyPr>
            <a:normAutofit fontScale="90000"/>
          </a:bodyPr>
          <a:lstStyle/>
          <a:p>
            <a:r>
              <a:rPr lang="ru-RU" kern="1200" dirty="0"/>
              <a:t>Новое по сравнению с </a:t>
            </a:r>
            <a:r>
              <a:rPr lang="en-US" kern="1200" dirty="0"/>
              <a:t>ISO </a:t>
            </a:r>
            <a:r>
              <a:rPr lang="en-US" kern="1200" dirty="0" smtClean="0"/>
              <a:t>9001:2008</a:t>
            </a:r>
            <a:r>
              <a:rPr lang="ru-RU" kern="1200" dirty="0" smtClean="0"/>
              <a:t> (2)</a:t>
            </a:r>
            <a:r>
              <a:rPr lang="en-US" kern="1200" dirty="0" smtClean="0"/>
              <a:t> </a:t>
            </a:r>
            <a:endParaRPr lang="ru-RU" dirty="0"/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569384"/>
              </p:ext>
            </p:extLst>
          </p:nvPr>
        </p:nvGraphicFramePr>
        <p:xfrm>
          <a:off x="1484309" y="1078832"/>
          <a:ext cx="10018713" cy="5490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384"/>
                <a:gridCol w="8114329"/>
              </a:tblGrid>
              <a:tr h="85406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Раздел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ИСО </a:t>
                      </a:r>
                      <a:r>
                        <a:rPr lang="nl-NL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9001:2015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Новое по сравнению с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ISO 9001:2008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1952146"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10. Оценка результатов деятельности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10.2.2 Организация должна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регистрировать и сохранять документированную информацию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свидетельство: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характера выявленных несоответствий и последующих предпринятых действий;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результатов всех корректирующих действий.</a:t>
                      </a:r>
                    </a:p>
                  </a:txBody>
                  <a:tcPr/>
                </a:tc>
              </a:tr>
              <a:tr h="2684200">
                <a:tc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10.3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Постоянное улучшение</a:t>
                      </a:r>
                      <a:endParaRPr lang="nl-NL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должна постоянно улучшать пригодность, адекватность и результативность системы менеджмента качества.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должна рассматривать результаты анализа и оценки, выходные данные анализа со стороны руководства, чтобы определить, имеются ли потребности или возможности, требующие рассмотрения в качестве мер по постоянному улучшению.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97223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84311" y="2745626"/>
            <a:ext cx="103547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70B7"/>
                </a:solidFill>
                <a:latin typeface="+mj-lt"/>
              </a:rPr>
              <a:t>СПАСИБО ЗА ВНИМАНИЕ!</a:t>
            </a:r>
            <a:endParaRPr lang="hu-HU" altLang="ru-RU" sz="4400" b="1" dirty="0">
              <a:solidFill>
                <a:srgbClr val="0070B7"/>
              </a:solidFill>
              <a:latin typeface="+mj-lt"/>
            </a:endParaRPr>
          </a:p>
          <a:p>
            <a:pPr algn="ctr" eaLnBrk="1" hangingPunct="1"/>
            <a:endParaRPr lang="ru-RU" altLang="ru-RU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6088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287379"/>
          </a:xfrm>
        </p:spPr>
        <p:txBody>
          <a:bodyPr/>
          <a:lstStyle/>
          <a:p>
            <a:r>
              <a:rPr lang="ru-RU" dirty="0" smtClean="0"/>
              <a:t>Приложение А.2 </a:t>
            </a:r>
            <a:r>
              <a:rPr lang="ru-RU" dirty="0"/>
              <a:t>Продукция и </a:t>
            </a:r>
            <a:r>
              <a:rPr lang="ru-RU" dirty="0" smtClean="0"/>
              <a:t>услуги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484310" y="986589"/>
            <a:ext cx="10018713" cy="587141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стандарте ИСО 9001:2008 использовался термин «</a:t>
            </a:r>
            <a:r>
              <a:rPr lang="ru-RU" dirty="0" err="1"/>
              <a:t>product</a:t>
            </a:r>
            <a:r>
              <a:rPr lang="ru-RU" dirty="0"/>
              <a:t>» (продукт) для охватывания всех категорий выходов.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настоящем международном стандарте используется «продукция и услуги». </a:t>
            </a:r>
            <a:endParaRPr lang="ru-RU" dirty="0" smtClean="0"/>
          </a:p>
          <a:p>
            <a:r>
              <a:rPr lang="ru-RU" dirty="0" smtClean="0"/>
              <a:t>Термин </a:t>
            </a:r>
            <a:r>
              <a:rPr lang="ru-RU" dirty="0"/>
              <a:t>«продукция и услуги» охватывает все категории выходов (технические средства, услуги, программные средства и перерабатываемые материалы).</a:t>
            </a:r>
          </a:p>
          <a:p>
            <a:r>
              <a:rPr lang="ru-RU" dirty="0"/>
              <a:t>Специальное включение «услуг» предназначено для того, чтобы выделить различия между продукцией и услугами при применении некоторых требований. </a:t>
            </a:r>
            <a:endParaRPr lang="ru-RU" dirty="0" smtClean="0"/>
          </a:p>
          <a:p>
            <a:r>
              <a:rPr lang="ru-RU" dirty="0" smtClean="0"/>
              <a:t>Характерной </a:t>
            </a:r>
            <a:r>
              <a:rPr lang="ru-RU" dirty="0"/>
              <a:t>особенностью услуг является то, что, по меньшей мере, часть данного вида выхода выпускается на стыке взаимодействия с потребителем.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означает, что, например, соответствие требованиям не может непременным образом быть подтвержденным до поставки услуги.</a:t>
            </a:r>
          </a:p>
          <a:p>
            <a:r>
              <a:rPr lang="ru-RU" dirty="0"/>
              <a:t>В большинстве случаев термины «продукция» и «услуги» используются совместно. Большинство выходов, которыми организация снабжает потребителей или которые им поставляются внешними </a:t>
            </a:r>
            <a:r>
              <a:rPr lang="ru-RU" dirty="0" smtClean="0"/>
              <a:t>поставщиками</a:t>
            </a:r>
            <a:r>
              <a:rPr lang="ru-RU" dirty="0"/>
              <a:t>, включают как и продукцию, так и услуги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Организации </a:t>
            </a:r>
            <a:r>
              <a:rPr lang="ru-RU" dirty="0"/>
              <a:t>нужно принимать во внимание ситуации, когда, например, материальный продукт имеет некоторую связанную с ним нематериальную услугу или когда нематериальная услуга имеет некоторый связанный с ней материальный продукт.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9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k-t.ru/studopediaru/baza4/834298493961.files/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254" y="523528"/>
            <a:ext cx="302766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2334685" y="4892497"/>
            <a:ext cx="7772400" cy="7860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Среда 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5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806116"/>
          </a:xfrm>
        </p:spPr>
        <p:txBody>
          <a:bodyPr/>
          <a:lstStyle/>
          <a:p>
            <a:r>
              <a:rPr lang="ru-RU" dirty="0" smtClean="0"/>
              <a:t>Среда организации. Начало 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484310" y="806116"/>
            <a:ext cx="10018713" cy="6051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4.1 </a:t>
            </a:r>
            <a:r>
              <a:rPr lang="ru-RU" sz="1800" b="1" dirty="0">
                <a:solidFill>
                  <a:srgbClr val="0070C0"/>
                </a:solidFill>
              </a:rPr>
              <a:t>Понимание организации и ее среды</a:t>
            </a:r>
          </a:p>
          <a:p>
            <a:r>
              <a:rPr lang="ru-RU" sz="1800" dirty="0"/>
              <a:t>Организация должна определить </a:t>
            </a:r>
            <a:r>
              <a:rPr lang="ru-RU" sz="1800" u="sng" dirty="0"/>
              <a:t>внешние и внутренние факторы</a:t>
            </a:r>
            <a:r>
              <a:rPr lang="ru-RU" sz="1800" dirty="0"/>
              <a:t>, относящиеся к ее намерениям и стратегическому направлению и влияющие на ее способность достигать намеченного(</a:t>
            </a:r>
            <a:r>
              <a:rPr lang="ru-RU" sz="1800" dirty="0" err="1"/>
              <a:t>ых</a:t>
            </a:r>
            <a:r>
              <a:rPr lang="ru-RU" sz="1800" dirty="0"/>
              <a:t>) результата(</a:t>
            </a:r>
            <a:r>
              <a:rPr lang="ru-RU" sz="1800" dirty="0" err="1"/>
              <a:t>ов</a:t>
            </a:r>
            <a:r>
              <a:rPr lang="ru-RU" sz="1800" dirty="0"/>
              <a:t>) ее системы менеджмента качества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Организация </a:t>
            </a:r>
            <a:r>
              <a:rPr lang="ru-RU" sz="1800" dirty="0"/>
              <a:t>должна осуществлять мониторинг и анализ информации об этих внешних и внутренних </a:t>
            </a:r>
            <a:r>
              <a:rPr lang="ru-RU" sz="1800" dirty="0" smtClean="0"/>
              <a:t>факторах</a:t>
            </a:r>
          </a:p>
          <a:p>
            <a:pPr marL="0" indent="0">
              <a:buNone/>
            </a:pPr>
            <a:r>
              <a:rPr lang="ru-RU" sz="1800" b="1" i="1" dirty="0" smtClean="0"/>
              <a:t>Примечания</a:t>
            </a:r>
            <a:endParaRPr lang="ru-RU" sz="1800" b="1" i="1" dirty="0"/>
          </a:p>
          <a:p>
            <a:pPr marL="0" indent="0">
              <a:buNone/>
            </a:pPr>
            <a:r>
              <a:rPr lang="ru-RU" sz="1800" dirty="0"/>
              <a:t>1 </a:t>
            </a:r>
            <a:r>
              <a:rPr lang="ru-RU" sz="1800" i="1" dirty="0"/>
              <a:t>Рассматриваемые факторы или условия могут быть положительными или </a:t>
            </a:r>
            <a:r>
              <a:rPr lang="ru-RU" sz="1800" i="1" dirty="0" smtClean="0"/>
              <a:t>отрицательными</a:t>
            </a:r>
            <a:r>
              <a:rPr lang="ru-RU" sz="1800" i="1" dirty="0"/>
              <a:t>.</a:t>
            </a:r>
          </a:p>
          <a:p>
            <a:pPr marL="0" indent="0">
              <a:buNone/>
            </a:pPr>
            <a:r>
              <a:rPr lang="ru-RU" sz="1800" i="1" dirty="0"/>
              <a:t>2 Пониманию внешней среды может способствовать рассмотрение факторов, связанных с законодательной, технологической, конкурентной, рыночной, культурной, социальной и экономической средой на международном, национальном, региональном или местном уровне.</a:t>
            </a:r>
          </a:p>
          <a:p>
            <a:pPr marL="0" indent="0">
              <a:buNone/>
            </a:pPr>
            <a:r>
              <a:rPr lang="ru-RU" sz="1800" i="1" dirty="0"/>
              <a:t>3 Пониманию внутренней среды может способствовать рассмотрение факторов, </a:t>
            </a:r>
            <a:r>
              <a:rPr lang="ru-RU" sz="1800" i="1" dirty="0" smtClean="0"/>
              <a:t>связанных </a:t>
            </a:r>
            <a:r>
              <a:rPr lang="ru-RU" sz="1800" i="1" dirty="0"/>
              <a:t>с ценностями, культурой, знаниями и результатами работы организации</a:t>
            </a:r>
            <a:r>
              <a:rPr lang="ru-RU" sz="1800" i="1" dirty="0" smtClean="0"/>
              <a:t>.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20034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998621"/>
          </a:xfrm>
        </p:spPr>
        <p:txBody>
          <a:bodyPr/>
          <a:lstStyle/>
          <a:p>
            <a:r>
              <a:rPr lang="ru-RU" dirty="0" smtClean="0"/>
              <a:t>Среда организации. Завершение 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484310" y="998621"/>
            <a:ext cx="10018713" cy="5859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4.2 Понимание потребностей и ожиданий заинтересованных сторон</a:t>
            </a:r>
          </a:p>
          <a:p>
            <a:pPr marL="0" indent="0">
              <a:buNone/>
            </a:pPr>
            <a:r>
              <a:rPr lang="ru-RU" sz="2000" dirty="0"/>
              <a:t>С учетом влияния, которое заинтересованные стороны оказывают или могут оказать на способность организации постоянно поставлять продукцию и услуги, отвечающие требованиям потребителей и применимым к ним законодательным и нормативным правовым требованиям, организация должна определить:</a:t>
            </a:r>
          </a:p>
          <a:p>
            <a:pPr marL="0" indent="0">
              <a:buNone/>
            </a:pPr>
            <a:r>
              <a:rPr lang="ru-RU" sz="2000" dirty="0"/>
              <a:t>a) заинтересованные стороны, имеющие отношение к системе менеджмента качества;</a:t>
            </a:r>
          </a:p>
          <a:p>
            <a:pPr marL="0" indent="0">
              <a:buNone/>
            </a:pPr>
            <a:r>
              <a:rPr lang="ru-RU" sz="2000" dirty="0"/>
              <a:t>b) требования этих заинтересованных сторон, относящиеся к системе </a:t>
            </a:r>
            <a:r>
              <a:rPr lang="ru-RU" sz="2000" dirty="0" smtClean="0"/>
              <a:t>менеджмента </a:t>
            </a:r>
            <a:r>
              <a:rPr lang="ru-RU" sz="2000" dirty="0"/>
              <a:t>качества.</a:t>
            </a:r>
          </a:p>
          <a:p>
            <a:pPr marL="0" indent="0">
              <a:buNone/>
            </a:pPr>
            <a:r>
              <a:rPr lang="ru-RU" sz="2000" dirty="0"/>
              <a:t>Организация должна осуществлять мониторинг и анализ информации об этих заинтересованных сторонах и их соответствующих требованиях.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7537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738" y="1540042"/>
            <a:ext cx="9895284" cy="4716379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890337"/>
          </a:xfrm>
        </p:spPr>
        <p:txBody>
          <a:bodyPr/>
          <a:lstStyle/>
          <a:p>
            <a:r>
              <a:rPr lang="ru-RU" dirty="0" smtClean="0"/>
              <a:t>Вариант реализации: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484310" y="1636295"/>
            <a:ext cx="10018713" cy="4644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Введение. </a:t>
            </a:r>
          </a:p>
          <a:p>
            <a:pPr marL="0" indent="0">
              <a:buNone/>
            </a:pPr>
            <a:r>
              <a:rPr lang="ru-RU" sz="2000" dirty="0" smtClean="0"/>
              <a:t>Новая </a:t>
            </a:r>
            <a:r>
              <a:rPr lang="ru-RU" sz="2000" dirty="0"/>
              <a:t>версия ИСО 9001-2015 как дальнейшее развитие идей качественного управления организацией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Базовые изменения новой версии по сравнению с ИСО 9001:2008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Изучение требований ИСО 9001-2015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Документирование </a:t>
            </a:r>
            <a:r>
              <a:rPr lang="ru-RU" sz="2000" dirty="0"/>
              <a:t>СМК в рамках требований ИСО 9001-2015.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311" y="685800"/>
            <a:ext cx="10018713" cy="950495"/>
          </a:xfrm>
        </p:spPr>
        <p:txBody>
          <a:bodyPr/>
          <a:lstStyle/>
          <a:p>
            <a:pPr marL="342900" indent="-342900" eaLnBrk="1" hangingPunct="1"/>
            <a:r>
              <a:rPr lang="ru-RU" altLang="ru-RU" b="1" dirty="0" smtClean="0">
                <a:solidFill>
                  <a:srgbClr val="007AC2"/>
                </a:solidFill>
              </a:rPr>
              <a:t>Программа семинара:</a:t>
            </a:r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846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laj-delo.ru/wp-content/uploads/2013/08/risk-menedzhmen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915" y="691970"/>
            <a:ext cx="573595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5"/>
          <p:cNvSpPr txBox="1">
            <a:spLocks/>
          </p:cNvSpPr>
          <p:nvPr/>
        </p:nvSpPr>
        <p:spPr>
          <a:xfrm>
            <a:off x="2416297" y="4965957"/>
            <a:ext cx="7772400" cy="13620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Риск-ориентированное мышление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7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ru-RU" dirty="0" smtClean="0"/>
              <a:t>Приложение </a:t>
            </a:r>
            <a:r>
              <a:rPr lang="ru-RU" dirty="0"/>
              <a:t>А.4 Риск-ориентированное мышление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484310" y="1443789"/>
            <a:ext cx="10018713" cy="541421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Стандарт </a:t>
            </a:r>
            <a:r>
              <a:rPr lang="ru-RU" sz="1800" dirty="0"/>
              <a:t>устанавливает для организации требование понимать ее среду (см. 4.1) и определять риски, как основу для планирования (см. 6.1). Это отражает применение риск-ориентированного мышления для планирования и внедрения процессов системы менеджмента качества (см. 4.4) и будет помогать в определении объема документированной информации</a:t>
            </a:r>
            <a:r>
              <a:rPr lang="ru-RU" sz="1800" dirty="0" smtClean="0"/>
              <a:t>.</a:t>
            </a:r>
          </a:p>
          <a:p>
            <a:r>
              <a:rPr lang="ru-RU" sz="1800" b="1" dirty="0" smtClean="0"/>
              <a:t>Одна </a:t>
            </a:r>
            <a:r>
              <a:rPr lang="ru-RU" sz="1800" b="1" dirty="0"/>
              <a:t>из ключевых целей системы менеджмента качества состоит в том, чтобы действовать в качестве превентивного инструмента. Поэтому настоящий стандарт </a:t>
            </a:r>
            <a:r>
              <a:rPr lang="ru-RU" sz="1800" b="1" dirty="0" smtClean="0"/>
              <a:t>НЕ ИМЕЕТ отдельного </a:t>
            </a:r>
            <a:r>
              <a:rPr lang="ru-RU" sz="1800" b="1" dirty="0"/>
              <a:t>раздела или пункта с заголовком «Предупреждающие действия». </a:t>
            </a:r>
            <a:r>
              <a:rPr lang="ru-RU" sz="1800" b="1" dirty="0" smtClean="0"/>
              <a:t>Понятие </a:t>
            </a:r>
            <a:r>
              <a:rPr lang="ru-RU" sz="1800" b="1" dirty="0"/>
              <a:t>предупреждающего действия отражается через подход, основанный на рисках, с тем, чтобы сформулировать требования к системам менеджмента качества</a:t>
            </a:r>
            <a:r>
              <a:rPr lang="ru-RU" sz="1800" dirty="0"/>
              <a:t>.</a:t>
            </a:r>
          </a:p>
          <a:p>
            <a:r>
              <a:rPr lang="ru-RU" sz="1800" dirty="0"/>
              <a:t>Несмотря на то, что риски и возможные события должны быть определены и рассмотрены, стандарт </a:t>
            </a:r>
            <a:r>
              <a:rPr lang="ru-RU" sz="1800" b="1" dirty="0"/>
              <a:t>не требует </a:t>
            </a:r>
            <a:r>
              <a:rPr lang="ru-RU" sz="1800" dirty="0"/>
              <a:t>формализованной процедуры менеджмента рисков или документированного процесса менеджмента </a:t>
            </a:r>
            <a:r>
              <a:rPr lang="ru-RU" sz="1800" dirty="0" smtClean="0"/>
              <a:t>рисков</a:t>
            </a:r>
          </a:p>
          <a:p>
            <a:r>
              <a:rPr lang="ru-RU" sz="1800" dirty="0" smtClean="0"/>
              <a:t>В </a:t>
            </a:r>
            <a:r>
              <a:rPr lang="ru-RU" sz="1800" dirty="0"/>
              <a:t>соответствии с требованиями 6.1 организация ответственна за применение </a:t>
            </a:r>
            <a:r>
              <a:rPr lang="ru-RU" sz="1800" dirty="0" smtClean="0"/>
              <a:t>риск-ориентированного </a:t>
            </a:r>
            <a:r>
              <a:rPr lang="ru-RU" sz="1800" dirty="0"/>
              <a:t>мышления и </a:t>
            </a:r>
            <a:r>
              <a:rPr lang="ru-RU" sz="1800" b="1" dirty="0"/>
              <a:t>за действия в отношении риска</a:t>
            </a:r>
            <a:r>
              <a:rPr lang="ru-RU" sz="1800" dirty="0"/>
              <a:t>, в том числе целесообразность </a:t>
            </a:r>
            <a:r>
              <a:rPr lang="ru-RU" sz="1800" b="1" dirty="0"/>
              <a:t>регистрации и сохранения документированной информации</a:t>
            </a:r>
            <a:r>
              <a:rPr lang="ru-RU" sz="1800" dirty="0"/>
              <a:t> как свидетельства определения рисков организацией</a:t>
            </a:r>
            <a:r>
              <a:rPr lang="ru-RU" sz="1800" dirty="0" smtClean="0"/>
              <a:t>.</a:t>
            </a: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916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09" y="1"/>
            <a:ext cx="10018713" cy="1155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Более подробно- в разделе </a:t>
            </a:r>
            <a:r>
              <a:rPr lang="ru-RU" dirty="0"/>
              <a:t>0.3.3 </a:t>
            </a:r>
            <a:r>
              <a:rPr lang="ru-RU" dirty="0" smtClean="0"/>
              <a:t>ИСО 9001-2015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484310" y="1155033"/>
            <a:ext cx="10018713" cy="5534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0.3.3 Риск-ориентированное </a:t>
            </a:r>
            <a:r>
              <a:rPr lang="ru-RU" sz="2000" b="1" dirty="0" smtClean="0"/>
              <a:t>мышление</a:t>
            </a:r>
          </a:p>
          <a:p>
            <a:r>
              <a:rPr lang="ru-RU" sz="2000" dirty="0"/>
              <a:t>Риск-ориентированное мышление (А.4) необходимо для достижения результативности системы менеджмента качества. Концепция риск-ориентированного мышления подразумевалась </a:t>
            </a:r>
            <a:r>
              <a:rPr lang="ru-RU" sz="2000" u="sng" dirty="0"/>
              <a:t>в предыдущей версии настоящего стандарта</a:t>
            </a:r>
            <a:r>
              <a:rPr lang="ru-RU" sz="2000" dirty="0"/>
              <a:t>, включая, например, выполнение предупреждающих действий, направленных на исключение потенциальных несоответствий, анализ любых несоответствий, которые возникают, и принятие мер по предотвращению их повторения, соответствующих последствиям несоответствия.</a:t>
            </a:r>
          </a:p>
          <a:p>
            <a:r>
              <a:rPr lang="ru-RU" sz="2000" dirty="0" smtClean="0"/>
              <a:t>Чтобы </a:t>
            </a:r>
            <a:r>
              <a:rPr lang="ru-RU" sz="2000" dirty="0"/>
              <a:t>соответствовать требованиям настоящего стандарта организации необходимо </a:t>
            </a:r>
            <a:r>
              <a:rPr lang="ru-RU" sz="2000" u="sng" dirty="0"/>
              <a:t>планировать и внедрять действия, связанные с рисками и возможностями</a:t>
            </a:r>
            <a:r>
              <a:rPr lang="ru-RU" sz="2000" dirty="0"/>
              <a:t>. Направление усилий на риски и возможности создает основу для повышения результативности системы менеджмента качества, достижения улучшенных результатов и предотвращение неблагоприятных последствий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868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0" y="1"/>
            <a:ext cx="10018713" cy="914400"/>
          </a:xfrm>
        </p:spPr>
        <p:txBody>
          <a:bodyPr/>
          <a:lstStyle/>
          <a:p>
            <a:r>
              <a:rPr lang="ru-RU" dirty="0" smtClean="0"/>
              <a:t>Управление рисками: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484310" y="914401"/>
            <a:ext cx="10018713" cy="594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1. «Планируй» – выявить и оценить риски. Определить, что приемлемо и НЕ ПРИЕМЛЕМО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2. «Делай» – реагирование на риски. </a:t>
            </a:r>
            <a:r>
              <a:rPr lang="ru-RU" sz="1800" dirty="0" smtClean="0"/>
              <a:t>Варианты </a:t>
            </a:r>
            <a:r>
              <a:rPr lang="ru-RU" sz="1800" dirty="0"/>
              <a:t>реагирования на риски могут </a:t>
            </a:r>
            <a:r>
              <a:rPr lang="ru-RU" sz="1800" dirty="0" smtClean="0"/>
              <a:t>включать (Примечание 1 к 6.1):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избежание </a:t>
            </a:r>
            <a:r>
              <a:rPr lang="ru-RU" sz="1800" dirty="0"/>
              <a:t>риска, </a:t>
            </a:r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допущение </a:t>
            </a:r>
            <a:r>
              <a:rPr lang="ru-RU" sz="1800" dirty="0"/>
              <a:t>риска с тем, чтобы отследить возможности, </a:t>
            </a:r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устранение </a:t>
            </a:r>
            <a:r>
              <a:rPr lang="ru-RU" sz="1800" dirty="0"/>
              <a:t>источника риска, </a:t>
            </a:r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изменение </a:t>
            </a:r>
            <a:r>
              <a:rPr lang="ru-RU" sz="1800" dirty="0"/>
              <a:t>вероятности или последствий, </a:t>
            </a:r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разделение </a:t>
            </a:r>
            <a:r>
              <a:rPr lang="ru-RU" sz="1800" dirty="0"/>
              <a:t>риска или </a:t>
            </a:r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сдерживание </a:t>
            </a:r>
            <a:r>
              <a:rPr lang="ru-RU" sz="1800" dirty="0"/>
              <a:t>риска путем принятия решения, основанного на информации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3. «Проверяй» - мониторинг действий (реализации плана реагирования на риски)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4. «Действуй» - переоценка рисков, выявление «пропущенных» рисков, корректировка действий по результатам шага 3.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17629" y="0"/>
            <a:ext cx="10018713" cy="175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Приемлемый риск и принцип ALARP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As Low As Reasonably Practicable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)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Рисунок 4" descr="ГОСТ Р МЭК 61511-3-2011 Безопасность функциональная. Системы безопасности приборные для промышленных процессов. Часть 3. Руководство по определению требуемых уровней полноты безопас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825" y="1752599"/>
            <a:ext cx="8846320" cy="49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8961" y="3388894"/>
            <a:ext cx="4162509" cy="31242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818147"/>
          </a:xfrm>
        </p:spPr>
        <p:txBody>
          <a:bodyPr/>
          <a:lstStyle/>
          <a:p>
            <a:r>
              <a:rPr lang="ru-RU" dirty="0" smtClean="0"/>
              <a:t>Мышление современного руководителя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84309" y="1076980"/>
            <a:ext cx="6607206" cy="16662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charset="0"/>
              </a:rPr>
              <a:t>Мышление современного руководителя – это </a:t>
            </a:r>
            <a:r>
              <a:rPr lang="ru-RU" sz="2000" b="1" dirty="0" smtClean="0">
                <a:solidFill>
                  <a:srgbClr val="000000"/>
                </a:solidFill>
                <a:latin typeface="Arial" charset="0"/>
              </a:rPr>
              <a:t>постоянное «взвешивание» рисков и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" charset="0"/>
              </a:rPr>
              <a:t>возможностей.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charset="0"/>
              </a:rPr>
              <a:t>Но нужно помнить: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charset="0"/>
              </a:rPr>
              <a:t>1. Любая возможность при попытке ее реализовать порождает риск ее реализации.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charset="0"/>
              </a:rPr>
              <a:t>2. Любой риск открывает возможность его снижения или предотвращения</a:t>
            </a:r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083" y="462976"/>
            <a:ext cx="3011685" cy="3670110"/>
          </a:xfrm>
          <a:prstGeom prst="rect">
            <a:avLst/>
          </a:prstGeom>
        </p:spPr>
      </p:pic>
      <p:sp>
        <p:nvSpPr>
          <p:cNvPr id="3" name="Заголовок 5"/>
          <p:cNvSpPr txBox="1">
            <a:spLocks/>
          </p:cNvSpPr>
          <p:nvPr/>
        </p:nvSpPr>
        <p:spPr>
          <a:xfrm>
            <a:off x="2486525" y="4916560"/>
            <a:ext cx="7772400" cy="8998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Знания 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3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830179"/>
          </a:xfrm>
        </p:spPr>
        <p:txBody>
          <a:bodyPr/>
          <a:lstStyle/>
          <a:p>
            <a:r>
              <a:rPr lang="ru-RU" dirty="0" smtClean="0"/>
              <a:t>Приложение А.7 </a:t>
            </a:r>
            <a:r>
              <a:rPr lang="ru-RU" dirty="0"/>
              <a:t>Знания </a:t>
            </a: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484310" y="830179"/>
            <a:ext cx="10018713" cy="602782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Пункт </a:t>
            </a:r>
            <a:r>
              <a:rPr lang="ru-RU" sz="2000" dirty="0"/>
              <a:t>7.1.6 Знания организации рассматривает потребность, связанную с определением и поддержанием знаний, полученных организацией, в том числе ее персоналом, в целях обеспечения того, чтобы она могла добиваться соответствия продукции и услуг.</a:t>
            </a:r>
          </a:p>
          <a:p>
            <a:r>
              <a:rPr lang="ru-RU" sz="2000" dirty="0"/>
              <a:t>Необходимо, чтобы процесс для рассмотрения и управления прошлым, настоящим и дополнительным знанием, принимал во внимание контекст организации, в том числе ее размер и сложность, риски и возможности, которые ей необходимо рассматривать, а также потребность, связанную с доступностью и достижимостью знаний. </a:t>
            </a:r>
            <a:endParaRPr lang="ru-RU" sz="2000" dirty="0" smtClean="0"/>
          </a:p>
          <a:p>
            <a:r>
              <a:rPr lang="ru-RU" sz="2000" dirty="0" smtClean="0"/>
              <a:t>Организация </a:t>
            </a:r>
            <a:r>
              <a:rPr lang="ru-RU" sz="2000" dirty="0"/>
              <a:t>вправе по своему усмотрению определять пропорции и соотношение между знаниями, которыми владеют компетентные работники, и знаниями, становящимися доступными с помощью других средств, при условии, чтобы могло достигаться соответствие продукции и услуг.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307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974558"/>
          </a:xfrm>
        </p:spPr>
        <p:txBody>
          <a:bodyPr/>
          <a:lstStyle/>
          <a:p>
            <a:r>
              <a:rPr lang="ru-RU" altLang="ru-RU" sz="2000" dirty="0" smtClean="0"/>
              <a:t>Менеджмент знаний – ключевой фактор конкурентоспособности организации в современном инновационном мире</a:t>
            </a:r>
            <a:endParaRPr lang="ru-RU" sz="20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484310" y="1491915"/>
            <a:ext cx="10018713" cy="53660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Менеджмент </a:t>
            </a:r>
            <a:r>
              <a:rPr lang="ru-RU" b="1" dirty="0"/>
              <a:t>знаний</a:t>
            </a:r>
            <a:r>
              <a:rPr lang="ru-RU" dirty="0"/>
              <a:t> - это систематический процесс идентификации, использования и передачи информации, знаний, которые люди могут создавать, совершенствовать и применять.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Менеджмент </a:t>
            </a:r>
            <a:r>
              <a:rPr lang="ru-RU" dirty="0"/>
              <a:t>знаний включает в себя следующие </a:t>
            </a:r>
            <a:r>
              <a:rPr lang="ru-RU" b="1" dirty="0"/>
              <a:t>компоненты</a:t>
            </a:r>
            <a:r>
              <a:rPr lang="ru-RU" dirty="0"/>
              <a:t>:</a:t>
            </a:r>
          </a:p>
          <a:p>
            <a:r>
              <a:rPr lang="ru-RU" dirty="0"/>
              <a:t>1. Стимулирование прироста знаний.</a:t>
            </a:r>
          </a:p>
          <a:p>
            <a:r>
              <a:rPr lang="ru-RU" dirty="0"/>
              <a:t>2. Отбор и аккумулирование значимых сведений из внешних по отношению к данной организации источников.</a:t>
            </a:r>
          </a:p>
          <a:p>
            <a:r>
              <a:rPr lang="ru-RU" dirty="0"/>
              <a:t>3. Сохранение, классификация, трансформация, обеспечение доступности знаний.</a:t>
            </a:r>
          </a:p>
          <a:p>
            <a:r>
              <a:rPr lang="ru-RU" dirty="0"/>
              <a:t>4. Распространение и обмен знаний, в том числе в рамках организации.</a:t>
            </a:r>
          </a:p>
          <a:p>
            <a:r>
              <a:rPr lang="ru-RU" dirty="0"/>
              <a:t>5. Использование знаний в деловых процессах, в том числе при принятии решений.</a:t>
            </a:r>
          </a:p>
          <a:p>
            <a:r>
              <a:rPr lang="ru-RU" dirty="0"/>
              <a:t>6. Воплощение знаний в продуктах, услугах, документах, базах данных и программном обеспечении.</a:t>
            </a:r>
          </a:p>
          <a:p>
            <a:r>
              <a:rPr lang="ru-RU" dirty="0"/>
              <a:t>7. Оценка знаний, измерение и использование нематериальных активов организации.</a:t>
            </a:r>
          </a:p>
          <a:p>
            <a:r>
              <a:rPr lang="ru-RU" dirty="0"/>
              <a:t>8. Защита знаний.</a:t>
            </a:r>
          </a:p>
          <a:p>
            <a:pPr marL="0" indent="0">
              <a:buNone/>
            </a:pPr>
            <a:endParaRPr lang="ru-RU" alt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4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usinessideas.com.ua/manage-finances/img/finance156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802" y="499465"/>
            <a:ext cx="351039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3056439" y="4479089"/>
            <a:ext cx="7772400" cy="13620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smtClean="0"/>
              <a:t>Управление поставляемыми извне процессами, продуктами и услугами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8876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311" y="685800"/>
            <a:ext cx="10018713" cy="757989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Стандарты семейства ИСО 9000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484310" y="1728536"/>
            <a:ext cx="10018713" cy="472039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Стандарты родились в рамках Европейской концепции обеспечения качества и безопасности товаров и услуг как инструмент гарантий качества в цепочках поставки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В </a:t>
            </a:r>
            <a:r>
              <a:rPr lang="ru-RU" altLang="ru-RU" sz="2400" dirty="0"/>
              <a:t>семейство входит более 30-ти стандартов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Было 3 редакции стандартов – 1987 г, 1994 г, 2000 г.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Переход от редакции 1994 г. к редакции 2000 г. был во многом </a:t>
            </a:r>
            <a:r>
              <a:rPr lang="ru-RU" altLang="ru-RU" sz="2400" b="1" dirty="0" smtClean="0"/>
              <a:t>революционным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В конце 2008 г. появилась новая редакция, которая действует в настоящее время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В 2015 г. появилась новая редакция</a:t>
            </a:r>
          </a:p>
        </p:txBody>
      </p:sp>
    </p:spTree>
    <p:extLst>
      <p:ext uri="{BB962C8B-B14F-4D97-AF65-F5344CB8AC3E}">
        <p14:creationId xmlns:p14="http://schemas.microsoft.com/office/powerpoint/2010/main" val="30697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9986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 А.8 </a:t>
            </a:r>
            <a:r>
              <a:rPr lang="ru-RU" dirty="0"/>
              <a:t>Управление поставляемыми извне процессами, продуктами и услугами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484309" y="1487905"/>
            <a:ext cx="10018713" cy="537009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Раздел </a:t>
            </a:r>
            <a:r>
              <a:rPr lang="ru-RU" sz="2400" b="1" dirty="0"/>
              <a:t>8.4 </a:t>
            </a:r>
            <a:r>
              <a:rPr lang="ru-RU" sz="2400" dirty="0" smtClean="0"/>
              <a:t>рассматривает </a:t>
            </a:r>
            <a:r>
              <a:rPr lang="ru-RU" sz="2400" dirty="0"/>
              <a:t>все формы внешнего снабжения, организовано ли оно посредством закупок у поставщика, посредством соглашения с компанией-партнером, путем передачи процессов или функций организации на аутсорсинг или любыми другими средствами.</a:t>
            </a:r>
          </a:p>
          <a:p>
            <a:r>
              <a:rPr lang="ru-RU" sz="2400" dirty="0"/>
              <a:t>От организации требуется </a:t>
            </a:r>
            <a:r>
              <a:rPr lang="ru-RU" sz="2400" b="1" dirty="0"/>
              <a:t>принятие подхода на основе рисков</a:t>
            </a:r>
            <a:r>
              <a:rPr lang="ru-RU" sz="2400" dirty="0"/>
              <a:t> для определения типа и степени управления внешним снабжением подходящих для конкретных внешних </a:t>
            </a:r>
            <a:r>
              <a:rPr lang="ru-RU" sz="2400" dirty="0" smtClean="0"/>
              <a:t>поставщиков </a:t>
            </a:r>
            <a:r>
              <a:rPr lang="ru-RU" sz="2400" dirty="0"/>
              <a:t>и закупаемой извне продукцией и услугам.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6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такие требования к закупкам? Потому что мы всегда продаем и покупаем 5 аспектов товара!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484310" y="1752599"/>
            <a:ext cx="10018713" cy="4840706"/>
          </a:xfrm>
        </p:spPr>
        <p:txBody>
          <a:bodyPr/>
          <a:lstStyle/>
          <a:p>
            <a:pPr eaLnBrk="1" hangingPunct="1"/>
            <a:r>
              <a:rPr lang="ru-RU" altLang="ru-RU" sz="2800" dirty="0"/>
              <a:t>Товар </a:t>
            </a:r>
          </a:p>
          <a:p>
            <a:pPr eaLnBrk="1" hangingPunct="1"/>
            <a:r>
              <a:rPr lang="ru-RU" altLang="ru-RU" sz="2800" dirty="0"/>
              <a:t>Сопутствующий сервис (процедура покупки, оплаты и т.д.)</a:t>
            </a:r>
          </a:p>
          <a:p>
            <a:pPr eaLnBrk="1" hangingPunct="1"/>
            <a:r>
              <a:rPr lang="ru-RU" altLang="ru-RU" sz="2800" dirty="0"/>
              <a:t>Гарантию приемлемости рисков применения товара</a:t>
            </a:r>
          </a:p>
          <a:p>
            <a:pPr eaLnBrk="1" hangingPunct="1"/>
            <a:r>
              <a:rPr lang="ru-RU" altLang="ru-RU" sz="2800" dirty="0"/>
              <a:t>Гарантию надежности поставщика</a:t>
            </a:r>
          </a:p>
          <a:p>
            <a:pPr eaLnBrk="1" hangingPunct="1"/>
            <a:r>
              <a:rPr lang="ru-RU" altLang="ru-RU" sz="2800" dirty="0"/>
              <a:t>Гарантию устойчивости бизнеса поставщика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20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841" y="362423"/>
            <a:ext cx="5371749" cy="3487681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8641" y="4893768"/>
            <a:ext cx="7772400" cy="111583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Документированная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8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1189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 А.6 </a:t>
            </a:r>
            <a:r>
              <a:rPr lang="ru-RU" dirty="0"/>
              <a:t>Документированная </a:t>
            </a:r>
            <a:r>
              <a:rPr lang="ru-RU" dirty="0" smtClean="0"/>
              <a:t>информация</a:t>
            </a:r>
            <a:endParaRPr lang="ru-RU" dirty="0"/>
          </a:p>
        </p:txBody>
      </p:sp>
      <p:sp>
        <p:nvSpPr>
          <p:cNvPr id="5" name="Объект 5"/>
          <p:cNvSpPr>
            <a:spLocks noGrp="1"/>
          </p:cNvSpPr>
          <p:nvPr>
            <p:ph idx="1"/>
          </p:nvPr>
        </p:nvSpPr>
        <p:spPr>
          <a:xfrm>
            <a:off x="1484310" y="1118937"/>
            <a:ext cx="10018713" cy="57390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Там</a:t>
            </a:r>
            <a:r>
              <a:rPr lang="ru-RU" sz="1800" dirty="0"/>
              <a:t>, где в ИСО 9001:2008 использовались специальные термины, такие как «документ» или «документированные процедуры», «руководство по качеству» или «план качества», в настоящей версии стандарта определены требования к «</a:t>
            </a:r>
            <a:r>
              <a:rPr lang="ru-RU" sz="1800" b="1" dirty="0"/>
              <a:t>разработке, актуализации и применению документированной информации</a:t>
            </a:r>
            <a:r>
              <a:rPr lang="ru-RU" sz="1800" dirty="0"/>
              <a:t>».</a:t>
            </a:r>
          </a:p>
          <a:p>
            <a:r>
              <a:rPr lang="ru-RU" sz="1800" dirty="0"/>
              <a:t>Там, где в ИСО 9001:2008 использовался термин «записи» для обозначения документов, необходимых для представления свидетельства соответствия требованиям, теперь используется требование «</a:t>
            </a:r>
            <a:r>
              <a:rPr lang="ru-RU" sz="1800" b="1" dirty="0"/>
              <a:t>регистрировать и сохранять документированную информацию</a:t>
            </a:r>
            <a:r>
              <a:rPr lang="ru-RU" sz="1800" dirty="0"/>
              <a:t>». </a:t>
            </a:r>
            <a:endParaRPr lang="ru-RU" sz="1800" dirty="0" smtClean="0"/>
          </a:p>
          <a:p>
            <a:r>
              <a:rPr lang="ru-RU" sz="1800" dirty="0" smtClean="0"/>
              <a:t>Организация </a:t>
            </a:r>
            <a:r>
              <a:rPr lang="ru-RU" sz="1800" dirty="0"/>
              <a:t>несет ответственность за определение того, </a:t>
            </a:r>
            <a:r>
              <a:rPr lang="ru-RU" sz="1800" b="1" dirty="0"/>
              <a:t>какая документированная информация должна быть зарегистрирована и сохранена, в течение какого периода времени и какие средства будут использованы для этого</a:t>
            </a:r>
            <a:r>
              <a:rPr lang="ru-RU" sz="1800" b="1" dirty="0" smtClean="0"/>
              <a:t>.</a:t>
            </a:r>
          </a:p>
          <a:p>
            <a:r>
              <a:rPr lang="ru-RU" sz="1800" dirty="0"/>
              <a:t>Там, где настоящий стандарт ссылается на «</a:t>
            </a:r>
            <a:r>
              <a:rPr lang="ru-RU" sz="1800" b="1" dirty="0"/>
              <a:t>информацию</a:t>
            </a:r>
            <a:r>
              <a:rPr lang="ru-RU" sz="1800" dirty="0"/>
              <a:t>», а не на «документированную информацию» (например, в подразделе 4.1: «Организация должна осуществлять мониторинг и анализ информации об этих внешних и внутренних факторах»), </a:t>
            </a:r>
            <a:r>
              <a:rPr lang="ru-RU" sz="1800" b="1" dirty="0"/>
              <a:t>нет требования, что эта информация должна быть документированной.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3521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Изучение </a:t>
            </a:r>
            <a:r>
              <a:rPr lang="ru-RU" dirty="0"/>
              <a:t>требований ИСО 9001-2015</a:t>
            </a:r>
          </a:p>
        </p:txBody>
      </p:sp>
      <p:sp>
        <p:nvSpPr>
          <p:cNvPr id="5" name="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ru-RU" sz="3600" dirty="0" smtClean="0">
                <a:ea typeface="Verdana" pitchFamily="34" charset="0"/>
                <a:cs typeface="Verdana" pitchFamily="34" charset="0"/>
              </a:rPr>
              <a:t>Разделы 01-06 и 1, 2, 3</a:t>
            </a:r>
            <a:endParaRPr lang="en-US" sz="36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2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709863"/>
          </a:xfrm>
        </p:spPr>
        <p:txBody>
          <a:bodyPr/>
          <a:lstStyle/>
          <a:p>
            <a:r>
              <a:rPr lang="ru-RU" dirty="0" smtClean="0"/>
              <a:t>Раздел 0.1 </a:t>
            </a:r>
            <a:r>
              <a:rPr lang="ru-RU" dirty="0"/>
              <a:t>Общие </a:t>
            </a:r>
            <a:r>
              <a:rPr lang="ru-RU" dirty="0" smtClean="0"/>
              <a:t>положения</a:t>
            </a:r>
            <a:endParaRPr lang="ru-RU" dirty="0"/>
          </a:p>
        </p:txBody>
      </p:sp>
      <p:sp>
        <p:nvSpPr>
          <p:cNvPr id="5" name="Объект 5"/>
          <p:cNvSpPr>
            <a:spLocks noGrp="1"/>
          </p:cNvSpPr>
          <p:nvPr>
            <p:ph idx="1"/>
          </p:nvPr>
        </p:nvSpPr>
        <p:spPr>
          <a:xfrm>
            <a:off x="1484310" y="709863"/>
            <a:ext cx="10018713" cy="614813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800" dirty="0"/>
              <a:t>Применение системы менеджмента качества является стратегическим </a:t>
            </a:r>
            <a:r>
              <a:rPr lang="ru-RU" sz="1800" dirty="0" smtClean="0"/>
              <a:t>решением </a:t>
            </a:r>
            <a:r>
              <a:rPr lang="ru-RU" sz="1800" dirty="0"/>
              <a:t>для организации, которое может помочь улучшить результаты ее деятельности и обеспечить прочную основу для инициатив, ориентированных на устойчивое развитие.</a:t>
            </a:r>
          </a:p>
          <a:p>
            <a:pPr>
              <a:spcAft>
                <a:spcPts val="0"/>
              </a:spcAft>
            </a:pPr>
            <a:r>
              <a:rPr lang="ru-RU" sz="1800" dirty="0"/>
              <a:t>Потенциальными преимуществами для организации от применения системы менеджмента качества, основанной на настоящем стандарте, являются: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800" dirty="0"/>
              <a:t>a) способность стабильно предоставлять продукцию и услуги, которые удовлетворяют требования потребителей и применимые законодательные и нормативные правовые требования;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800" dirty="0"/>
              <a:t>b) создание возможностей для повышения удовлетворенности потребителей;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800" dirty="0"/>
              <a:t>c) направление усилий на риски и возможности, связанные со средой и целями организации;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800" dirty="0"/>
              <a:t>d) возможность продемонстрировать соответствие установленным требованиям системы менеджмента качества.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800" dirty="0" smtClean="0"/>
              <a:t>Настоящий </a:t>
            </a:r>
            <a:r>
              <a:rPr lang="ru-RU" sz="1800" dirty="0"/>
              <a:t>стандарт </a:t>
            </a:r>
            <a:r>
              <a:rPr lang="ru-RU" sz="1800" u="sng" dirty="0"/>
              <a:t>не предполагает необходимость</a:t>
            </a:r>
            <a:r>
              <a:rPr lang="ru-RU" sz="1800" dirty="0"/>
              <a:t>:</a:t>
            </a:r>
          </a:p>
          <a:p>
            <a:pPr>
              <a:spcAft>
                <a:spcPts val="0"/>
              </a:spcAft>
            </a:pPr>
            <a:r>
              <a:rPr lang="ru-RU" sz="1800" dirty="0"/>
              <a:t>- единообразия в структуре различных систем менеджмента качества;</a:t>
            </a:r>
          </a:p>
          <a:p>
            <a:pPr>
              <a:spcAft>
                <a:spcPts val="0"/>
              </a:spcAft>
            </a:pPr>
            <a:r>
              <a:rPr lang="ru-RU" sz="1800" dirty="0"/>
              <a:t>- согласования документации со структурой разделов настоящего стандарта;</a:t>
            </a:r>
          </a:p>
          <a:p>
            <a:pPr>
              <a:spcAft>
                <a:spcPts val="0"/>
              </a:spcAft>
            </a:pPr>
            <a:r>
              <a:rPr lang="ru-RU" sz="1800" dirty="0"/>
              <a:t>- использования специальной терминологии настоящего стандарта в рамках организации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007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0" y="288759"/>
            <a:ext cx="10018713" cy="12031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Раздел </a:t>
            </a:r>
            <a:r>
              <a:rPr lang="ru-RU" dirty="0"/>
              <a:t>0.4 0.4 Взаимосвязь с другими стандартами, предназначенными для </a:t>
            </a:r>
            <a:r>
              <a:rPr lang="ru-RU" dirty="0" smtClean="0"/>
              <a:t>систем </a:t>
            </a:r>
            <a:r>
              <a:rPr lang="ru-RU" dirty="0"/>
              <a:t>менеджмента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484310" y="1732547"/>
            <a:ext cx="10018713" cy="5125453"/>
          </a:xfrm>
        </p:spPr>
        <p:txBody>
          <a:bodyPr>
            <a:normAutofit/>
          </a:bodyPr>
          <a:lstStyle/>
          <a:p>
            <a:pPr lvl="0"/>
            <a:r>
              <a:rPr lang="ru-RU" sz="1800" dirty="0"/>
              <a:t>Настоящий стандарт позволяет организации применять процессный подход в сочетании с циклом PDCA и риск-ориентированным мышлением с тем, чтобы согласовать или интегрировать свою систему менеджмента качества с требованиями других стандартов на системы менеджмента.</a:t>
            </a:r>
          </a:p>
          <a:p>
            <a:pPr marL="0" lvl="0" indent="0">
              <a:buNone/>
            </a:pPr>
            <a:r>
              <a:rPr lang="ru-RU" sz="1800" dirty="0"/>
              <a:t>Настоящий стандарт связан со стандартами ИСО 9000 и ИСО 9004 следующим образом:</a:t>
            </a:r>
          </a:p>
          <a:p>
            <a:pPr lvl="0"/>
            <a:r>
              <a:rPr lang="ru-RU" sz="1800" dirty="0"/>
              <a:t>- ИСО 9000 «Системы менеджмента качества. Основные положения и </a:t>
            </a:r>
            <a:r>
              <a:rPr lang="ru-RU" sz="1800" dirty="0" smtClean="0"/>
              <a:t>словарь</a:t>
            </a:r>
            <a:r>
              <a:rPr lang="ru-RU" sz="1800" dirty="0"/>
              <a:t>» создает важную основу для надлежащего понимания и внедрения настоящего стандарта.</a:t>
            </a:r>
          </a:p>
          <a:p>
            <a:pPr lvl="0"/>
            <a:r>
              <a:rPr lang="ru-RU" sz="1800" dirty="0"/>
              <a:t>- ИСО 9004 «Менеджмент для достижения устойчивого успеха организации. Подход на основе менеджмента качества» дает руководство организациям, стремящимся превзойти требования настоящего стандарта</a:t>
            </a:r>
            <a:r>
              <a:rPr lang="ru-RU" sz="1800" dirty="0" smtClean="0"/>
              <a:t>.</a:t>
            </a:r>
          </a:p>
          <a:p>
            <a:pPr lvl="0"/>
            <a:r>
              <a:rPr lang="ru-RU" sz="1800" dirty="0"/>
              <a:t>Приложение B содержит сведения о других международных стандартах в области менеджмента качества и стандартах на системы менеджмента качества, которые были разработаны ИСО/ТК 176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58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2272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 В</a:t>
            </a:r>
            <a:r>
              <a:rPr lang="ru-RU" dirty="0"/>
              <a:t>. Другие международные стандарты в области менеджмента качества (</a:t>
            </a:r>
            <a:r>
              <a:rPr lang="ru-RU" dirty="0" smtClean="0"/>
              <a:t>1)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484310" y="1227221"/>
            <a:ext cx="10018713" cy="5799221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Стандарт </a:t>
            </a:r>
            <a:r>
              <a:rPr lang="ru-RU" sz="1800" b="1" dirty="0"/>
              <a:t>ИСО 10001 Удовлетворенность потребителей. Руководящие указания по кодексам поведения</a:t>
            </a:r>
            <a:r>
              <a:rPr lang="ru-RU" sz="1800" dirty="0"/>
              <a:t> служит для организации руководством в определении того, что ее меры по обеспечению удовлетворенности потребителей отвечают их потребностям и ожиданиям. </a:t>
            </a:r>
            <a:endParaRPr lang="ru-RU" sz="1800" dirty="0" smtClean="0"/>
          </a:p>
          <a:p>
            <a:r>
              <a:rPr lang="ru-RU" sz="1800" b="1" dirty="0" smtClean="0"/>
              <a:t>Стандарт </a:t>
            </a:r>
            <a:r>
              <a:rPr lang="ru-RU" sz="1800" b="1" dirty="0"/>
              <a:t>ИСО 10002 Удовлетворенность потребителей. Руководящие указания по обращению с жалобами потребителей</a:t>
            </a:r>
            <a:r>
              <a:rPr lang="ru-RU" sz="1800" dirty="0"/>
              <a:t> служит руководством по процессу обращения с жалобами через признание и изучение потребностей и ожиданий сторон, обращающихся с жалобами, и принятия решений по разрешению вопросов, связанных с жалобами. </a:t>
            </a:r>
          </a:p>
          <a:p>
            <a:r>
              <a:rPr lang="ru-RU" sz="1800" b="1" dirty="0"/>
              <a:t>Стандарт ИСО 10003 Удовлетворенность потребителей. Руководящие указания по разрешению споров вне организаций </a:t>
            </a:r>
            <a:r>
              <a:rPr lang="ru-RU" sz="1800" dirty="0"/>
              <a:t>служит руководством для результативного и эффективного разрешения споров вне организаций по жалобам, связанным с продукцией. </a:t>
            </a:r>
            <a:endParaRPr lang="ru-RU" sz="1800" dirty="0" smtClean="0"/>
          </a:p>
          <a:p>
            <a:r>
              <a:rPr lang="ru-RU" sz="1800" b="1" dirty="0" smtClean="0"/>
              <a:t>Стандарт </a:t>
            </a:r>
            <a:r>
              <a:rPr lang="ru-RU" sz="1800" b="1" dirty="0"/>
              <a:t>ИСО 10004 Руководящие указания по мониторингу и измерению удовлетворенности потребителей</a:t>
            </a:r>
            <a:r>
              <a:rPr lang="ru-RU" sz="1800" dirty="0"/>
              <a:t> служит руководством для мер, направленных на повышение удовлетворенности потребителей и на идентификацию возможностей улучшения продукции, процессов и качеств, которые ценятся потребителями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584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09" y="1"/>
            <a:ext cx="10018713" cy="1155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 В</a:t>
            </a:r>
            <a:r>
              <a:rPr lang="ru-RU" dirty="0"/>
              <a:t>. Другие международные стандарты в области менеджмента качества (</a:t>
            </a:r>
            <a:r>
              <a:rPr lang="ru-RU" dirty="0" smtClean="0"/>
              <a:t>2)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484310" y="1155034"/>
            <a:ext cx="10018713" cy="543827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Стандарт </a:t>
            </a:r>
            <a:r>
              <a:rPr lang="ru-RU" b="1" dirty="0"/>
              <a:t>ИСО 10005 Руководящие указания для планов по качеству </a:t>
            </a:r>
            <a:r>
              <a:rPr lang="ru-RU" dirty="0"/>
              <a:t>служит руководством по разработке и использованию планов по качеству как связующее средство, связывающего требования процесса, продукта, проекта или контракта с рабочими методами и практиками, обеспечивающих производство продукции. </a:t>
            </a:r>
            <a:endParaRPr lang="ru-RU" dirty="0" smtClean="0"/>
          </a:p>
          <a:p>
            <a:r>
              <a:rPr lang="ru-RU" b="1" dirty="0" smtClean="0"/>
              <a:t>Стандарт </a:t>
            </a:r>
            <a:r>
              <a:rPr lang="ru-RU" b="1" dirty="0"/>
              <a:t>ИСО 10006 Руководящие указания по менеджменту качества проектов </a:t>
            </a:r>
            <a:r>
              <a:rPr lang="ru-RU" dirty="0"/>
              <a:t>применимы к широкому спектру проектов: от малых до больших, от простых до сложных, от отдельного взятого проекта до проекта, являющимися частью серии проектов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Стандарт ИСО 10007 Руководящие указания по управлению конфигурацией </a:t>
            </a:r>
            <a:r>
              <a:rPr lang="ru-RU" dirty="0"/>
              <a:t>предназначен для оказания содействия организациям, применяющим управление конфигурацией для технического и административного руководства на протяжении всего жизненного цикла продукции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Стандарт ИСО 10008 Удовлетворенность потребителей. Руководящие указания для электронных торговых операций</a:t>
            </a:r>
            <a:r>
              <a:rPr lang="ru-RU" dirty="0"/>
              <a:t> между организациями и потребителями дает руководство о том, каким образом организации могут внедрить результативную и эффективную систему для электронных торговых операций между организациями и потребителями (В2С ЕСТ), и тем самым создать основу для того, чтобы потребители имели повышенную уверенность в отношении электронных торговых операций В2С ЕСТ; повысить способность организации удовлетворять потребителей; а также уменьшить количество жалоб и споров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2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 В</a:t>
            </a:r>
            <a:r>
              <a:rPr lang="ru-RU" dirty="0"/>
              <a:t>. Другие международные стандарты в области менеджмента качества </a:t>
            </a:r>
            <a:r>
              <a:rPr lang="ru-RU" dirty="0" smtClean="0"/>
              <a:t>(3)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484310" y="1371602"/>
            <a:ext cx="10018713" cy="522170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Стандарт </a:t>
            </a:r>
            <a:r>
              <a:rPr lang="ru-RU" b="1" dirty="0"/>
              <a:t>ИСО 10012 Руководящие указания для менеджмента измерительных процессов</a:t>
            </a:r>
            <a:r>
              <a:rPr lang="ru-RU" dirty="0"/>
              <a:t> служит руководством для менеджмента измерительных процессов и метрологического подтверждения измерительного оборудования, используемого для обеспечения и демонстрации соответствия метрологическим требованиям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Стандарт ИСО/ТО 10013 Руководящие указания по документированию систем менеджмента</a:t>
            </a:r>
            <a:r>
              <a:rPr lang="ru-RU" dirty="0"/>
              <a:t> качества содержит руководящие указания по разработке и поддержанию документации, необходимой для системы менеджмента качества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b="1" dirty="0"/>
              <a:t>Стандарт ИСО 10014 Руководящие указания по реализации финансовых и экономических преимуществ</a:t>
            </a:r>
            <a:r>
              <a:rPr lang="ru-RU" dirty="0"/>
              <a:t> адресуется высшему руководству. Он содержит руководящие указания по реализации финансовых и экономических преимуществ за счет применения принципов менеджмента качества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Стандарт ИСО 10015 Руководящие указания по обучению</a:t>
            </a:r>
            <a:r>
              <a:rPr lang="ru-RU" dirty="0"/>
              <a:t> предлагает руководящие указания, направленные на оказание помощи организациям и посвящены вопросам, связанным с обучением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Стандарт ИСО 10017 Руководящие указания по статистическим методам </a:t>
            </a:r>
            <a:r>
              <a:rPr lang="ru-RU" dirty="0"/>
              <a:t>предоставляет разъяснения в отношении статистических методов, применение которых связано с непостоянством или изменчивостью, наблюдаемых в поведении и результатах процессов, даже в условиях кажущейся стабильности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4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484311" y="685801"/>
            <a:ext cx="10018713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>
            <a:lvl1pPr algn="r" defTabSz="814388">
              <a:defRPr sz="4000" baseline="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defTabSz="814388">
              <a:defRPr sz="3200">
                <a:solidFill>
                  <a:schemeClr val="accent2"/>
                </a:solidFill>
              </a:defRPr>
            </a:lvl2pPr>
            <a:lvl3pPr defTabSz="814388">
              <a:defRPr sz="3200">
                <a:solidFill>
                  <a:schemeClr val="accent2"/>
                </a:solidFill>
              </a:defRPr>
            </a:lvl3pPr>
            <a:lvl4pPr defTabSz="814388">
              <a:defRPr sz="3200">
                <a:solidFill>
                  <a:schemeClr val="accent2"/>
                </a:solidFill>
              </a:defRPr>
            </a:lvl4pPr>
            <a:lvl5pPr defTabSz="814388">
              <a:defRPr sz="3200">
                <a:solidFill>
                  <a:schemeClr val="accent2"/>
                </a:solidFill>
              </a:defRPr>
            </a:lvl5pPr>
            <a:lvl6pPr marL="4572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6pPr>
            <a:lvl7pPr marL="9144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7pPr>
            <a:lvl8pPr marL="13716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8pPr>
            <a:lvl9pPr marL="18288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9pPr>
          </a:lstStyle>
          <a:p>
            <a:pPr algn="ctr"/>
            <a:r>
              <a:rPr lang="ru-RU" sz="3200" b="1" dirty="0" smtClean="0"/>
              <a:t>Ключевые изменения в современном мире</a:t>
            </a:r>
            <a:endParaRPr lang="en-US" sz="3200" b="1" dirty="0"/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1484310" y="1636295"/>
            <a:ext cx="10018713" cy="41549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  <a:normAutofit/>
          </a:bodyPr>
          <a:lstStyle>
            <a:lvl1pPr marL="236538" indent="-236538" defTabSz="814388">
              <a:lnSpc>
                <a:spcPct val="100000"/>
              </a:lnSpc>
              <a:spcBef>
                <a:spcPts val="2500"/>
              </a:spcBef>
              <a:buClr>
                <a:srgbClr val="003399"/>
              </a:buClr>
              <a:buSzPct val="100000"/>
              <a:buFont typeface="Wingdings" pitchFamily="2" charset="2"/>
              <a:buChar char="§"/>
              <a:defRPr sz="2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574675" indent="-117475" defTabSz="814388">
              <a:lnSpc>
                <a:spcPct val="95000"/>
              </a:lnSpc>
              <a:spcBef>
                <a:spcPct val="35000"/>
              </a:spcBef>
              <a:buClr>
                <a:srgbClr val="003399"/>
              </a:buClr>
              <a:buFont typeface="Arial" pitchFamily="34" charset="0"/>
              <a:buChar char="̶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defTabSz="814388">
              <a:lnSpc>
                <a:spcPct val="95000"/>
              </a:lnSpc>
              <a:spcBef>
                <a:spcPct val="35000"/>
              </a:spcBef>
              <a:buClr>
                <a:srgbClr val="003399"/>
              </a:buClr>
              <a:buFont typeface="Arial" pitchFamily="34" charset="0"/>
              <a:buChar char="•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117475" defTabSz="814388">
              <a:lnSpc>
                <a:spcPct val="95000"/>
              </a:lnSpc>
              <a:spcBef>
                <a:spcPct val="35000"/>
              </a:spcBef>
              <a:buClr>
                <a:srgbClr val="003399"/>
              </a:buClr>
              <a:buFont typeface="Courier New" pitchFamily="49" charset="0"/>
              <a:buChar char="o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1604963" indent="223838" defTabSz="814388">
              <a:lnSpc>
                <a:spcPct val="95000"/>
              </a:lnSpc>
              <a:spcBef>
                <a:spcPct val="35000"/>
              </a:spcBef>
              <a:buClr>
                <a:srgbClr val="003399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 marL="2062163" defTabSz="814388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+mn-lt"/>
              </a:defRPr>
            </a:lvl6pPr>
            <a:lvl7pPr marL="2519363" defTabSz="814388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+mn-lt"/>
              </a:defRPr>
            </a:lvl7pPr>
            <a:lvl8pPr marL="2976563" defTabSz="814388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+mn-lt"/>
              </a:defRPr>
            </a:lvl8pPr>
            <a:lvl9pPr marL="3433763" defTabSz="814388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+mn-lt"/>
              </a:defRPr>
            </a:lvl9pPr>
          </a:lstStyle>
          <a:p>
            <a:r>
              <a:rPr lang="ru-RU" dirty="0" smtClean="0"/>
              <a:t>Выросшее значение услуг</a:t>
            </a:r>
            <a:endParaRPr lang="en-US" dirty="0" smtClean="0"/>
          </a:p>
          <a:p>
            <a:r>
              <a:rPr lang="ru-RU" dirty="0" smtClean="0"/>
              <a:t>Глобализация </a:t>
            </a:r>
            <a:endParaRPr lang="en-US" dirty="0" smtClean="0"/>
          </a:p>
          <a:p>
            <a:r>
              <a:rPr lang="ru-RU" dirty="0" smtClean="0"/>
              <a:t>Все более комплексные цепочки поставки</a:t>
            </a:r>
            <a:endParaRPr lang="en-US" dirty="0" smtClean="0"/>
          </a:p>
          <a:p>
            <a:r>
              <a:rPr lang="ru-RU" dirty="0" smtClean="0"/>
              <a:t>Выросшие ожидания заинтересованных сторон</a:t>
            </a:r>
            <a:endParaRPr lang="en-US" dirty="0" smtClean="0"/>
          </a:p>
          <a:p>
            <a:r>
              <a:rPr lang="ru-RU" dirty="0" smtClean="0"/>
              <a:t>Доступность информации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3475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 В</a:t>
            </a:r>
            <a:r>
              <a:rPr lang="ru-RU" dirty="0"/>
              <a:t>. Другие международные стандарты в области менеджмента качества (</a:t>
            </a:r>
            <a:r>
              <a:rPr lang="ru-RU" dirty="0" smtClean="0"/>
              <a:t>4)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484310" y="1347537"/>
            <a:ext cx="10018713" cy="55104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Стандарт </a:t>
            </a:r>
            <a:r>
              <a:rPr lang="ru-RU" b="1" dirty="0"/>
              <a:t>ИСО 10018 Руководящие указания по вовлечению и компетентности персонала</a:t>
            </a:r>
            <a:r>
              <a:rPr lang="ru-RU" dirty="0"/>
              <a:t> содержит руководящие указания, которые оказывают влияние на вовлеченность и компетентность персонала. Система менеджмента качества зависит от вовлеченности компетентных работников и от того, как они используются и насколько они интегрированы в организацию. Крайне важно идентифицировать, развивать и оценивать необходимые знания, навыки, поведение и рабочую среду.</a:t>
            </a:r>
          </a:p>
          <a:p>
            <a:r>
              <a:rPr lang="ru-RU" b="1" dirty="0"/>
              <a:t>Стандарт ИСО 10019 Руководящие указания по выбору консультантов по системам менеджмента качества </a:t>
            </a:r>
            <a:r>
              <a:rPr lang="ru-RU" dirty="0"/>
              <a:t>служит руководством по выбору консультантов по системам менеджмента качества и использованию их услуг. Стандарт дает руководство по процессу оценивания компетентности консультантов по системам менеджмента качества и обеспечивает уверенность в том, что потребности и ожидания организации в отношении услуг консультантов будут выполнены.</a:t>
            </a:r>
          </a:p>
          <a:p>
            <a:r>
              <a:rPr lang="ru-RU" b="1" dirty="0"/>
              <a:t>Стандарт ИСО 19011 Руководящие указания по аудиту систем менеджмента</a:t>
            </a:r>
            <a:r>
              <a:rPr lang="ru-RU" dirty="0"/>
              <a:t> служит руководством по менеджменту программы аудита, по планированию и проведению аудита системы менеджмента, а также по компетентности и оцениванию аудиторов и аудиторских групп. Он предназначен для применения к аудиторам, организациям, внедряющим системы менеджмента, и организациям, которым требуется проводить аудиторские проверки систем менеджмента.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886" y="330145"/>
            <a:ext cx="4999153" cy="3743268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2127176" y="4796607"/>
            <a:ext cx="7772400" cy="97182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Процессный подход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5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926432"/>
          </a:xfrm>
        </p:spPr>
        <p:txBody>
          <a:bodyPr/>
          <a:lstStyle/>
          <a:p>
            <a:r>
              <a:rPr lang="ru-RU" dirty="0" smtClean="0"/>
              <a:t>Раздел 3. </a:t>
            </a:r>
            <a:r>
              <a:rPr lang="ru-RU" dirty="0"/>
              <a:t>0.3 Процессный </a:t>
            </a:r>
            <a:r>
              <a:rPr lang="ru-RU" dirty="0" smtClean="0"/>
              <a:t>подход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484310" y="926432"/>
            <a:ext cx="10018713" cy="593156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Настоящий </a:t>
            </a:r>
            <a:r>
              <a:rPr lang="ru-RU" dirty="0"/>
              <a:t>стандарт направлен на применение «процессного подхода» при разработке, внедрении и улучшении результативности системы менеджмента качества в целях повышения удовлетворенности потребителей путем выполнения их требований. Раздел 4.4 настоящего стандарта содержит конкретные требования, рассматриваемые как существенные для применения процессного подхода.</a:t>
            </a:r>
          </a:p>
          <a:p>
            <a:r>
              <a:rPr lang="ru-RU" dirty="0"/>
              <a:t>Процессный подход применяет систематическую идентификацию и управление процессами и их взаимосвязями таким образом, чтобы достигать намеченных результатов в соответствии с политикой в области качества и стратегией развития организации. Менеджмент процессов и системы как единого целого можно достигнуть, используя методологию «</a:t>
            </a:r>
            <a:r>
              <a:rPr lang="ru-RU" dirty="0" err="1"/>
              <a:t>Plan</a:t>
            </a:r>
            <a:r>
              <a:rPr lang="ru-RU" dirty="0"/>
              <a:t> – </a:t>
            </a:r>
            <a:r>
              <a:rPr lang="ru-RU" dirty="0" err="1"/>
              <a:t>Do</a:t>
            </a:r>
            <a:r>
              <a:rPr lang="ru-RU" dirty="0"/>
              <a:t> – </a:t>
            </a:r>
            <a:r>
              <a:rPr lang="ru-RU" dirty="0" err="1"/>
              <a:t>Check</a:t>
            </a:r>
            <a:r>
              <a:rPr lang="ru-RU" dirty="0"/>
              <a:t> - </a:t>
            </a:r>
            <a:r>
              <a:rPr lang="ru-RU" dirty="0" err="1"/>
              <a:t>Act</a:t>
            </a:r>
            <a:r>
              <a:rPr lang="ru-RU" dirty="0"/>
              <a:t>» (PDCA) (см. п.0.4) наряду со всеобщим фокусом на «Мышление на основе рисков», нацеленное на предотвращение нежелательных результатов (см. п.0.5).</a:t>
            </a:r>
          </a:p>
          <a:p>
            <a:r>
              <a:rPr lang="ru-RU" dirty="0"/>
              <a:t>При применении в системе менеджмента качества процессный подход обеспечивает:</a:t>
            </a:r>
          </a:p>
          <a:p>
            <a:r>
              <a:rPr lang="ru-RU" dirty="0"/>
              <a:t>a) понимание и выполнение всех требований;</a:t>
            </a:r>
          </a:p>
          <a:p>
            <a:r>
              <a:rPr lang="ru-RU" dirty="0"/>
              <a:t>b) </a:t>
            </a:r>
            <a:r>
              <a:rPr lang="ru-RU" b="1" dirty="0"/>
              <a:t>рассмотрение процессов с точки зрения добавляемой ими ценности</a:t>
            </a:r>
            <a:r>
              <a:rPr lang="ru-RU" dirty="0"/>
              <a:t>;</a:t>
            </a:r>
          </a:p>
          <a:p>
            <a:r>
              <a:rPr lang="ru-RU" dirty="0"/>
              <a:t>c) достижение результативного выполнения процессов;</a:t>
            </a:r>
          </a:p>
          <a:p>
            <a:r>
              <a:rPr lang="ru-RU" dirty="0"/>
              <a:t>d) улучшение процессов, основанное на оценке данных и имеющейся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8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6185" y="0"/>
            <a:ext cx="10018713" cy="1055751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Основа ИСО 9001:20</a:t>
            </a:r>
            <a:r>
              <a:rPr lang="en-US" sz="2800" dirty="0" smtClean="0"/>
              <a:t>15</a:t>
            </a:r>
            <a:r>
              <a:rPr lang="ru-RU" sz="2800" dirty="0" smtClean="0"/>
              <a:t> – цикл </a:t>
            </a:r>
            <a:r>
              <a:rPr lang="ru-RU" sz="2800" dirty="0" err="1" smtClean="0"/>
              <a:t>Деминга</a:t>
            </a:r>
            <a:endParaRPr lang="ru-RU" sz="2800" dirty="0" smtClean="0"/>
          </a:p>
        </p:txBody>
      </p:sp>
      <p:pic>
        <p:nvPicPr>
          <p:cNvPr id="5" name="Picture 2" descr="http://lib.rus.ec/i/44/460444/Autogen_eBook_id7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185" y="1561433"/>
            <a:ext cx="8598152" cy="511241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848" y="1055751"/>
            <a:ext cx="2624133" cy="28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950495"/>
          </a:xfrm>
        </p:spPr>
        <p:txBody>
          <a:bodyPr>
            <a:normAutofit fontScale="90000"/>
          </a:bodyPr>
          <a:lstStyle/>
          <a:p>
            <a:r>
              <a:rPr lang="ru-RU" dirty="0"/>
              <a:t>Цикл </a:t>
            </a:r>
            <a:r>
              <a:rPr lang="nl-NL" dirty="0"/>
              <a:t>PDCA </a:t>
            </a:r>
            <a:r>
              <a:rPr lang="ru-RU" dirty="0" smtClean="0"/>
              <a:t>в СМК (указаны разделы стандарта)</a:t>
            </a:r>
            <a:endParaRPr lang="ru-RU" dirty="0"/>
          </a:p>
        </p:txBody>
      </p:sp>
      <p:grpSp>
        <p:nvGrpSpPr>
          <p:cNvPr id="45" name="Группа 44"/>
          <p:cNvGrpSpPr>
            <a:grpSpLocks/>
          </p:cNvGrpSpPr>
          <p:nvPr/>
        </p:nvGrpSpPr>
        <p:grpSpPr bwMode="auto">
          <a:xfrm>
            <a:off x="1362073" y="908720"/>
            <a:ext cx="10140949" cy="5949280"/>
            <a:chOff x="1400" y="1675"/>
            <a:chExt cx="9852" cy="7100"/>
          </a:xfrm>
        </p:grpSpPr>
        <p:sp>
          <p:nvSpPr>
            <p:cNvPr id="46" name="Rectangle 3"/>
            <p:cNvSpPr>
              <a:spLocks noChangeArrowheads="1"/>
            </p:cNvSpPr>
            <p:nvPr/>
          </p:nvSpPr>
          <p:spPr bwMode="auto">
            <a:xfrm>
              <a:off x="1490" y="1675"/>
              <a:ext cx="9609" cy="7064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7" name="AutoShape 4"/>
            <p:cNvSpPr>
              <a:spLocks noChangeArrowheads="1"/>
            </p:cNvSpPr>
            <p:nvPr/>
          </p:nvSpPr>
          <p:spPr bwMode="auto">
            <a:xfrm>
              <a:off x="3004" y="1960"/>
              <a:ext cx="6615" cy="65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3313" y="2614"/>
              <a:ext cx="6129" cy="555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9" name="Text Box 6"/>
            <p:cNvSpPr txBox="1">
              <a:spLocks noChangeArrowheads="1"/>
            </p:cNvSpPr>
            <p:nvPr/>
          </p:nvSpPr>
          <p:spPr bwMode="auto">
            <a:xfrm>
              <a:off x="3929" y="2026"/>
              <a:ext cx="5040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>
                  <a:effectLst/>
                  <a:latin typeface="Arial"/>
                  <a:ea typeface="Times New Roman"/>
                </a:rPr>
                <a:t>Система менеджмента качества (4)</a:t>
              </a:r>
              <a:endParaRPr lang="ru-RU" sz="12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1490" y="5068"/>
              <a:ext cx="1514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 b="1">
                  <a:effectLst/>
                  <a:latin typeface="Arial"/>
                  <a:ea typeface="Calibri"/>
                  <a:cs typeface="Times New Roman"/>
                </a:rPr>
                <a:t>Требования потребителей</a:t>
              </a:r>
              <a:endParaRPr lang="ru-RU" sz="12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51" name="Text Box 8"/>
            <p:cNvSpPr txBox="1">
              <a:spLocks noChangeArrowheads="1"/>
            </p:cNvSpPr>
            <p:nvPr/>
          </p:nvSpPr>
          <p:spPr bwMode="auto">
            <a:xfrm>
              <a:off x="9586" y="3561"/>
              <a:ext cx="1610" cy="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>
                  <a:effectLst/>
                  <a:latin typeface="Arial"/>
                  <a:ea typeface="Calibri"/>
                  <a:cs typeface="Times New Roman"/>
                </a:rPr>
                <a:t>Удовлетво-ренность потребителей</a:t>
              </a:r>
              <a:endParaRPr lang="ru-RU" sz="1200">
                <a:effectLst/>
                <a:latin typeface="Times New Roman"/>
                <a:ea typeface="Calibri"/>
                <a:cs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200" b="1">
                  <a:effectLst/>
                  <a:latin typeface="Arial"/>
                  <a:ea typeface="Calibri"/>
                  <a:cs typeface="Times New Roman"/>
                </a:rPr>
                <a:t> </a:t>
              </a:r>
              <a:endParaRPr lang="ru-RU" sz="12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52" name="Text Box 9"/>
            <p:cNvSpPr txBox="1">
              <a:spLocks noChangeArrowheads="1"/>
            </p:cNvSpPr>
            <p:nvPr/>
          </p:nvSpPr>
          <p:spPr bwMode="auto">
            <a:xfrm>
              <a:off x="1400" y="7288"/>
              <a:ext cx="1800" cy="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>
                  <a:effectLst/>
                  <a:latin typeface="Arial"/>
                  <a:ea typeface="Calibri"/>
                  <a:cs typeface="Times New Roman"/>
                </a:rPr>
                <a:t>Потребности и ожидания соответствующих заинтересованных сторон (4)</a:t>
              </a:r>
              <a:endParaRPr lang="ru-RU" sz="12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53" name="Text Box 10"/>
            <p:cNvSpPr txBox="1">
              <a:spLocks noChangeArrowheads="1"/>
            </p:cNvSpPr>
            <p:nvPr/>
          </p:nvSpPr>
          <p:spPr bwMode="auto">
            <a:xfrm>
              <a:off x="9754" y="6299"/>
              <a:ext cx="1303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>
                  <a:effectLst/>
                  <a:latin typeface="Arial"/>
                  <a:ea typeface="Calibri"/>
                  <a:cs typeface="Times New Roman"/>
                </a:rPr>
                <a:t>Продукция и услуги</a:t>
              </a:r>
              <a:endParaRPr lang="ru-RU" sz="12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54" name="Text Box 11"/>
            <p:cNvSpPr txBox="1">
              <a:spLocks noChangeArrowheads="1"/>
            </p:cNvSpPr>
            <p:nvPr/>
          </p:nvSpPr>
          <p:spPr bwMode="auto">
            <a:xfrm>
              <a:off x="1418" y="2656"/>
              <a:ext cx="1584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>
                  <a:effectLst/>
                  <a:latin typeface="Arial"/>
                  <a:ea typeface="Calibri"/>
                  <a:cs typeface="Times New Roman"/>
                </a:rPr>
                <a:t>Организация и ее среда (4)</a:t>
              </a:r>
              <a:endParaRPr lang="ru-RU" sz="12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55" name="AutoShape 12"/>
            <p:cNvSpPr>
              <a:spLocks noChangeArrowheads="1"/>
            </p:cNvSpPr>
            <p:nvPr/>
          </p:nvSpPr>
          <p:spPr bwMode="auto">
            <a:xfrm>
              <a:off x="2814" y="5226"/>
              <a:ext cx="499" cy="300"/>
            </a:xfrm>
            <a:prstGeom prst="rightArrow">
              <a:avLst>
                <a:gd name="adj1" fmla="val 55620"/>
                <a:gd name="adj2" fmla="val 79278"/>
              </a:avLst>
            </a:prstGeom>
            <a:solidFill>
              <a:srgbClr val="7F7F7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6" name="AutoShape 13"/>
            <p:cNvSpPr>
              <a:spLocks noChangeArrowheads="1"/>
            </p:cNvSpPr>
            <p:nvPr/>
          </p:nvSpPr>
          <p:spPr bwMode="auto">
            <a:xfrm rot="-2293448">
              <a:off x="2613" y="6696"/>
              <a:ext cx="1029" cy="365"/>
            </a:xfrm>
            <a:prstGeom prst="rightArrow">
              <a:avLst>
                <a:gd name="adj1" fmla="val 50000"/>
                <a:gd name="adj2" fmla="val 70479"/>
              </a:avLst>
            </a:prstGeom>
            <a:solidFill>
              <a:srgbClr val="7F7F7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7" name="Oval 14"/>
            <p:cNvSpPr>
              <a:spLocks noChangeArrowheads="1"/>
            </p:cNvSpPr>
            <p:nvPr/>
          </p:nvSpPr>
          <p:spPr bwMode="auto">
            <a:xfrm>
              <a:off x="5500" y="2715"/>
              <a:ext cx="1732" cy="15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8" name="Text Box 15"/>
            <p:cNvSpPr txBox="1">
              <a:spLocks noChangeArrowheads="1"/>
            </p:cNvSpPr>
            <p:nvPr/>
          </p:nvSpPr>
          <p:spPr bwMode="auto">
            <a:xfrm>
              <a:off x="5363" y="2958"/>
              <a:ext cx="1992" cy="1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>
                  <a:effectLst/>
                  <a:latin typeface="Arial"/>
                  <a:ea typeface="Calibri"/>
                  <a:cs typeface="Times New Roman"/>
                </a:rPr>
                <a:t>Средства обеспечения и Деятельность</a:t>
              </a:r>
              <a:endParaRPr lang="ru-RU" sz="1200">
                <a:effectLst/>
                <a:latin typeface="Times New Roman"/>
                <a:ea typeface="Calibri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000" b="1">
                  <a:effectLst/>
                  <a:latin typeface="Arial"/>
                  <a:ea typeface="Calibri"/>
                  <a:cs typeface="Times New Roman"/>
                </a:rPr>
                <a:t>(7, 8)</a:t>
              </a:r>
              <a:endParaRPr lang="ru-RU" sz="12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59" name="Oval 16"/>
            <p:cNvSpPr>
              <a:spLocks noChangeArrowheads="1"/>
            </p:cNvSpPr>
            <p:nvPr/>
          </p:nvSpPr>
          <p:spPr bwMode="auto">
            <a:xfrm>
              <a:off x="3427" y="4602"/>
              <a:ext cx="1732" cy="15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0" name="Text Box 17"/>
            <p:cNvSpPr txBox="1">
              <a:spLocks noChangeArrowheads="1"/>
            </p:cNvSpPr>
            <p:nvPr/>
          </p:nvSpPr>
          <p:spPr bwMode="auto">
            <a:xfrm>
              <a:off x="3522" y="5138"/>
              <a:ext cx="1682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>
                  <a:effectLst/>
                  <a:latin typeface="Arial"/>
                  <a:ea typeface="Calibri"/>
                  <a:cs typeface="Times New Roman"/>
                </a:rPr>
                <a:t>Планирование</a:t>
              </a:r>
              <a:endParaRPr lang="ru-RU" sz="1200">
                <a:effectLst/>
                <a:latin typeface="Times New Roman"/>
                <a:ea typeface="Calibri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000" b="1">
                  <a:effectLst/>
                  <a:latin typeface="Arial"/>
                  <a:ea typeface="Calibri"/>
                  <a:cs typeface="Times New Roman"/>
                </a:rPr>
                <a:t>(6)</a:t>
              </a:r>
              <a:endParaRPr lang="ru-RU" sz="12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61" name="Oval 18"/>
            <p:cNvSpPr>
              <a:spLocks noChangeArrowheads="1"/>
            </p:cNvSpPr>
            <p:nvPr/>
          </p:nvSpPr>
          <p:spPr bwMode="auto">
            <a:xfrm>
              <a:off x="5596" y="6780"/>
              <a:ext cx="1732" cy="15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2" name="Oval 19"/>
            <p:cNvSpPr>
              <a:spLocks noChangeArrowheads="1"/>
            </p:cNvSpPr>
            <p:nvPr/>
          </p:nvSpPr>
          <p:spPr bwMode="auto">
            <a:xfrm>
              <a:off x="7603" y="4611"/>
              <a:ext cx="1732" cy="15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3" name="Text Box 20"/>
            <p:cNvSpPr txBox="1">
              <a:spLocks noChangeArrowheads="1"/>
            </p:cNvSpPr>
            <p:nvPr/>
          </p:nvSpPr>
          <p:spPr bwMode="auto">
            <a:xfrm>
              <a:off x="7652" y="4871"/>
              <a:ext cx="1790" cy="1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>
                  <a:effectLst/>
                  <a:latin typeface="Arial"/>
                  <a:ea typeface="Calibri"/>
                  <a:cs typeface="Times New Roman"/>
                </a:rPr>
                <a:t>Оценка результатов деятельности</a:t>
              </a:r>
              <a:endParaRPr lang="ru-RU" sz="1200">
                <a:effectLst/>
                <a:latin typeface="Times New Roman"/>
                <a:ea typeface="Calibri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000" b="1">
                  <a:effectLst/>
                  <a:latin typeface="Arial"/>
                  <a:ea typeface="Calibri"/>
                  <a:cs typeface="Times New Roman"/>
                </a:rPr>
                <a:t>(9)</a:t>
              </a:r>
              <a:endParaRPr lang="ru-RU" sz="12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64" name="Oval 21"/>
            <p:cNvSpPr>
              <a:spLocks noChangeArrowheads="1"/>
            </p:cNvSpPr>
            <p:nvPr/>
          </p:nvSpPr>
          <p:spPr bwMode="auto">
            <a:xfrm>
              <a:off x="5542" y="4602"/>
              <a:ext cx="1732" cy="15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5" name="Text Box 22"/>
            <p:cNvSpPr txBox="1">
              <a:spLocks noChangeArrowheads="1"/>
            </p:cNvSpPr>
            <p:nvPr/>
          </p:nvSpPr>
          <p:spPr bwMode="auto">
            <a:xfrm>
              <a:off x="5502" y="7160"/>
              <a:ext cx="1943" cy="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>
                  <a:effectLst/>
                  <a:latin typeface="Arial"/>
                  <a:ea typeface="Times New Roman"/>
                </a:rPr>
                <a:t>Улучшение</a:t>
              </a:r>
              <a:endParaRPr lang="ru-RU" sz="1200" b="1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000" b="1">
                  <a:effectLst/>
                  <a:latin typeface="Arial"/>
                  <a:ea typeface="Calibri"/>
                  <a:cs typeface="Times New Roman"/>
                </a:rPr>
                <a:t>(10)</a:t>
              </a:r>
              <a:endParaRPr lang="ru-RU" sz="12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66" name="Text Box 23"/>
            <p:cNvSpPr txBox="1">
              <a:spLocks noChangeArrowheads="1"/>
            </p:cNvSpPr>
            <p:nvPr/>
          </p:nvSpPr>
          <p:spPr bwMode="auto">
            <a:xfrm>
              <a:off x="5587" y="5152"/>
              <a:ext cx="1732" cy="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>
                  <a:effectLst/>
                  <a:latin typeface="Arial"/>
                  <a:ea typeface="Calibri"/>
                  <a:cs typeface="Times New Roman"/>
                </a:rPr>
                <a:t>Лидерство</a:t>
              </a:r>
              <a:endParaRPr lang="ru-RU" sz="1200">
                <a:effectLst/>
                <a:latin typeface="Times New Roman"/>
                <a:ea typeface="Calibri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000" b="1">
                  <a:effectLst/>
                  <a:latin typeface="Arial"/>
                  <a:ea typeface="Calibri"/>
                  <a:cs typeface="Times New Roman"/>
                </a:rPr>
                <a:t>(5)</a:t>
              </a:r>
              <a:endParaRPr lang="ru-RU" sz="12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67" name="Text Box 24"/>
            <p:cNvSpPr txBox="1">
              <a:spLocks noChangeArrowheads="1"/>
            </p:cNvSpPr>
            <p:nvPr/>
          </p:nvSpPr>
          <p:spPr bwMode="auto">
            <a:xfrm>
              <a:off x="9949" y="4937"/>
              <a:ext cx="1303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 b="1">
                  <a:effectLst/>
                  <a:latin typeface="Arial"/>
                  <a:ea typeface="Calibri"/>
                  <a:cs typeface="Times New Roman"/>
                </a:rPr>
                <a:t>Результаты СМК</a:t>
              </a:r>
              <a:endParaRPr lang="ru-RU" sz="12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68" name="AutoShape 25"/>
            <p:cNvSpPr>
              <a:spLocks noChangeArrowheads="1"/>
            </p:cNvSpPr>
            <p:nvPr/>
          </p:nvSpPr>
          <p:spPr bwMode="auto">
            <a:xfrm rot="2012106">
              <a:off x="2535" y="3568"/>
              <a:ext cx="1120" cy="365"/>
            </a:xfrm>
            <a:prstGeom prst="rightArrow">
              <a:avLst>
                <a:gd name="adj1" fmla="val 50000"/>
                <a:gd name="adj2" fmla="val 76712"/>
              </a:avLst>
            </a:prstGeom>
            <a:solidFill>
              <a:srgbClr val="7F7F7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9" name="AutoShape 26"/>
            <p:cNvSpPr>
              <a:spLocks noChangeArrowheads="1"/>
            </p:cNvSpPr>
            <p:nvPr/>
          </p:nvSpPr>
          <p:spPr bwMode="auto">
            <a:xfrm rot="-3749974">
              <a:off x="9493" y="4746"/>
              <a:ext cx="1038" cy="312"/>
            </a:xfrm>
            <a:prstGeom prst="rightArrow">
              <a:avLst>
                <a:gd name="adj1" fmla="val 50000"/>
                <a:gd name="adj2" fmla="val 83173"/>
              </a:avLst>
            </a:prstGeom>
            <a:solidFill>
              <a:srgbClr val="7F7F7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0" name="AutoShape 27"/>
            <p:cNvSpPr>
              <a:spLocks noChangeArrowheads="1"/>
            </p:cNvSpPr>
            <p:nvPr/>
          </p:nvSpPr>
          <p:spPr bwMode="auto">
            <a:xfrm rot="-18398646">
              <a:off x="9517" y="5643"/>
              <a:ext cx="1038" cy="312"/>
            </a:xfrm>
            <a:prstGeom prst="rightArrow">
              <a:avLst>
                <a:gd name="adj1" fmla="val 50000"/>
                <a:gd name="adj2" fmla="val 83173"/>
              </a:avLst>
            </a:prstGeom>
            <a:solidFill>
              <a:srgbClr val="7F7F7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1" name="AutoShape 28"/>
            <p:cNvSpPr>
              <a:spLocks noChangeArrowheads="1"/>
            </p:cNvSpPr>
            <p:nvPr/>
          </p:nvSpPr>
          <p:spPr bwMode="auto">
            <a:xfrm>
              <a:off x="9442" y="5215"/>
              <a:ext cx="806" cy="372"/>
            </a:xfrm>
            <a:prstGeom prst="leftRightArrow">
              <a:avLst>
                <a:gd name="adj1" fmla="val 50000"/>
                <a:gd name="adj2" fmla="val 43333"/>
              </a:avLst>
            </a:prstGeom>
            <a:solidFill>
              <a:srgbClr val="7F7F7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72" name="AutoShape 29"/>
            <p:cNvCxnSpPr>
              <a:cxnSpLocks noChangeShapeType="1"/>
            </p:cNvCxnSpPr>
            <p:nvPr/>
          </p:nvCxnSpPr>
          <p:spPr bwMode="auto">
            <a:xfrm>
              <a:off x="6405" y="4278"/>
              <a:ext cx="0" cy="3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30"/>
            <p:cNvCxnSpPr>
              <a:cxnSpLocks noChangeShapeType="1"/>
            </p:cNvCxnSpPr>
            <p:nvPr/>
          </p:nvCxnSpPr>
          <p:spPr bwMode="auto">
            <a:xfrm>
              <a:off x="5168" y="5393"/>
              <a:ext cx="39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31"/>
            <p:cNvCxnSpPr>
              <a:cxnSpLocks noChangeShapeType="1"/>
            </p:cNvCxnSpPr>
            <p:nvPr/>
          </p:nvCxnSpPr>
          <p:spPr bwMode="auto">
            <a:xfrm>
              <a:off x="7283" y="5393"/>
              <a:ext cx="33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32"/>
            <p:cNvCxnSpPr>
              <a:cxnSpLocks noChangeShapeType="1"/>
            </p:cNvCxnSpPr>
            <p:nvPr/>
          </p:nvCxnSpPr>
          <p:spPr bwMode="auto">
            <a:xfrm>
              <a:off x="6444" y="6165"/>
              <a:ext cx="1" cy="6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Text Box 33"/>
            <p:cNvSpPr txBox="1">
              <a:spLocks noChangeArrowheads="1"/>
            </p:cNvSpPr>
            <p:nvPr/>
          </p:nvSpPr>
          <p:spPr bwMode="auto">
            <a:xfrm>
              <a:off x="4512" y="3990"/>
              <a:ext cx="144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900" b="1">
                  <a:effectLst/>
                  <a:latin typeface="Arial"/>
                  <a:ea typeface="Calibri"/>
                  <a:cs typeface="Times New Roman"/>
                </a:rPr>
                <a:t>Планируй</a:t>
              </a:r>
              <a:endParaRPr lang="ru-RU" sz="12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77" name="Text Box 34"/>
            <p:cNvSpPr txBox="1">
              <a:spLocks noChangeArrowheads="1"/>
            </p:cNvSpPr>
            <p:nvPr/>
          </p:nvSpPr>
          <p:spPr bwMode="auto">
            <a:xfrm>
              <a:off x="6974" y="3999"/>
              <a:ext cx="132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900" b="1">
                  <a:effectLst/>
                  <a:latin typeface="Arial"/>
                  <a:ea typeface="Calibri"/>
                  <a:cs typeface="Times New Roman"/>
                </a:rPr>
                <a:t>Делай</a:t>
              </a:r>
              <a:endParaRPr lang="ru-RU" sz="12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78" name="Text Box 35"/>
            <p:cNvSpPr txBox="1">
              <a:spLocks noChangeArrowheads="1"/>
            </p:cNvSpPr>
            <p:nvPr/>
          </p:nvSpPr>
          <p:spPr bwMode="auto">
            <a:xfrm>
              <a:off x="7001" y="6372"/>
              <a:ext cx="1431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900" b="1">
                  <a:effectLst/>
                  <a:latin typeface="Arial"/>
                  <a:ea typeface="Calibri"/>
                  <a:cs typeface="Times New Roman"/>
                </a:rPr>
                <a:t>Проверяй</a:t>
              </a:r>
              <a:endParaRPr lang="ru-RU" sz="12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79" name="Text Box 36"/>
            <p:cNvSpPr txBox="1">
              <a:spLocks noChangeArrowheads="1"/>
            </p:cNvSpPr>
            <p:nvPr/>
          </p:nvSpPr>
          <p:spPr bwMode="auto">
            <a:xfrm>
              <a:off x="4733" y="6363"/>
              <a:ext cx="155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900" b="1">
                  <a:effectLst/>
                  <a:latin typeface="Arial"/>
                  <a:ea typeface="Calibri"/>
                  <a:cs typeface="Times New Roman"/>
                </a:rPr>
                <a:t>Действуй</a:t>
              </a:r>
              <a:endParaRPr lang="ru-RU" sz="12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80" name="AutoShape 37"/>
            <p:cNvSpPr>
              <a:spLocks noChangeArrowheads="1"/>
            </p:cNvSpPr>
            <p:nvPr/>
          </p:nvSpPr>
          <p:spPr bwMode="auto">
            <a:xfrm rot="304029">
              <a:off x="4200" y="3215"/>
              <a:ext cx="1004" cy="1267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1" name="AutoShape 38"/>
            <p:cNvSpPr>
              <a:spLocks noChangeArrowheads="1"/>
            </p:cNvSpPr>
            <p:nvPr/>
          </p:nvSpPr>
          <p:spPr bwMode="auto">
            <a:xfrm rot="5400000">
              <a:off x="7496" y="3320"/>
              <a:ext cx="1119" cy="1212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2" name="AutoShape 39"/>
            <p:cNvSpPr>
              <a:spLocks noChangeArrowheads="1"/>
            </p:cNvSpPr>
            <p:nvPr/>
          </p:nvSpPr>
          <p:spPr bwMode="auto">
            <a:xfrm rot="10995936">
              <a:off x="7618" y="6344"/>
              <a:ext cx="790" cy="1337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3" name="AutoShape 40"/>
            <p:cNvSpPr>
              <a:spLocks noChangeArrowheads="1"/>
            </p:cNvSpPr>
            <p:nvPr/>
          </p:nvSpPr>
          <p:spPr bwMode="auto">
            <a:xfrm rot="16200000">
              <a:off x="4125" y="6418"/>
              <a:ext cx="1175" cy="1010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84" name="AutoShape 41"/>
            <p:cNvCxnSpPr>
              <a:cxnSpLocks noChangeShapeType="1"/>
            </p:cNvCxnSpPr>
            <p:nvPr/>
          </p:nvCxnSpPr>
          <p:spPr bwMode="auto">
            <a:xfrm flipH="1">
              <a:off x="7126" y="8029"/>
              <a:ext cx="193" cy="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932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926432"/>
          </a:xfrm>
        </p:spPr>
        <p:txBody>
          <a:bodyPr/>
          <a:lstStyle/>
          <a:p>
            <a:r>
              <a:rPr lang="ru-RU" sz="3200" dirty="0"/>
              <a:t>Схематичное изображение  элементов процесса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827583" y="1196752"/>
            <a:ext cx="10675439" cy="5661247"/>
            <a:chOff x="1468" y="7056"/>
            <a:chExt cx="9518" cy="5511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7510" y="8448"/>
              <a:ext cx="1551" cy="23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+mn-lt"/>
                  <a:ea typeface="Calibri"/>
                  <a:cs typeface="Times New Roman"/>
                </a:rPr>
                <a:t> </a:t>
              </a:r>
            </a:p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+mn-lt"/>
                  <a:ea typeface="Calibri"/>
                  <a:cs typeface="Times New Roman"/>
                </a:rPr>
                <a:t> </a:t>
              </a:r>
            </a:p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+mn-lt"/>
                  <a:ea typeface="Calibri"/>
                  <a:cs typeface="Times New Roman"/>
                </a:rPr>
                <a:t>МАТЕРИЯ, ЭНЕРГИЯ, ИНФОРМАЦИЯ, например, в форме продукции, услуги, решения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9312" y="8503"/>
              <a:ext cx="1674" cy="2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+mn-lt"/>
                  <a:ea typeface="Calibri"/>
                  <a:cs typeface="Times New Roman"/>
                </a:rPr>
                <a:t> </a:t>
              </a:r>
            </a:p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+mn-lt"/>
                  <a:ea typeface="Calibri"/>
                  <a:cs typeface="Times New Roman"/>
                </a:rPr>
                <a:t>ПОСЛЕДУЮЩИЕ ПРОЦЕССЫ,</a:t>
              </a:r>
            </a:p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+mn-lt"/>
                  <a:ea typeface="Calibri"/>
                  <a:cs typeface="Times New Roman"/>
                </a:rPr>
                <a:t>например, потребителя (внутреннего или внешнего),  других соответствующих заинтересованных сторон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413" y="8387"/>
              <a:ext cx="1571" cy="24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+mn-lt"/>
                  <a:ea typeface="Calibri"/>
                  <a:cs typeface="Times New Roman"/>
                </a:rPr>
                <a:t> </a:t>
              </a:r>
            </a:p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+mn-lt"/>
                  <a:ea typeface="Calibri"/>
                  <a:cs typeface="Times New Roman"/>
                </a:rPr>
                <a:t> </a:t>
              </a:r>
            </a:p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+mn-lt"/>
                  <a:ea typeface="Calibri"/>
                  <a:cs typeface="Times New Roman"/>
                </a:rPr>
                <a:t>МАТЕРИЯ, ЭНЕРГИЯ, ИНФОРМАЦИЯ, например, в форме материалов, ресурсов, требований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575" y="8662"/>
              <a:ext cx="1737" cy="22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 dirty="0">
                  <a:effectLst/>
                  <a:latin typeface="+mn-lt"/>
                  <a:ea typeface="Calibri"/>
                  <a:cs typeface="Times New Roman"/>
                </a:rPr>
                <a:t>ПРЕДЫДУЩИЕ ПРОЦЕССЫ,</a:t>
              </a:r>
            </a:p>
            <a:p>
              <a:pPr algn="just">
                <a:spcAft>
                  <a:spcPts val="0"/>
                </a:spcAft>
              </a:pPr>
              <a:r>
                <a:rPr lang="ru-RU" sz="1400" dirty="0">
                  <a:effectLst/>
                  <a:latin typeface="+mn-lt"/>
                  <a:ea typeface="Calibri"/>
                  <a:cs typeface="Times New Roman"/>
                </a:rPr>
                <a:t>например, поставщика (внутреннего или внешнего), потребителя, других соответствующих заинтересованных сторон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5052" y="7907"/>
              <a:ext cx="2226" cy="791"/>
            </a:xfrm>
            <a:prstGeom prst="chevron">
              <a:avLst>
                <a:gd name="adj" fmla="val 2770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45791" dir="3378596" algn="ctr" rotWithShape="0">
                <a:srgbClr val="808080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7283" y="7933"/>
              <a:ext cx="1813" cy="726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45791" dir="3378596" algn="ctr" rotWithShape="0">
                <a:srgbClr val="808080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3312" y="7891"/>
              <a:ext cx="1758" cy="7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45791" dir="3378596" algn="ctr" rotWithShape="0">
                <a:srgbClr val="808080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800" dirty="0">
                <a:latin typeface="+mn-lt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510" y="7056"/>
              <a:ext cx="1599" cy="4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dirty="0">
                  <a:effectLst/>
                  <a:latin typeface="+mn-lt"/>
                  <a:ea typeface="Calibri"/>
                  <a:cs typeface="Times New Roman"/>
                </a:rPr>
                <a:t>Точка начала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6271" y="7056"/>
              <a:ext cx="2014" cy="4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dirty="0">
                  <a:effectLst/>
                  <a:latin typeface="+mn-lt"/>
                  <a:ea typeface="Calibri"/>
                  <a:cs typeface="Times New Roman"/>
                </a:rPr>
                <a:t>Точка окончания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468" y="7907"/>
              <a:ext cx="1683" cy="7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3187806" algn="ctr" rotWithShape="0">
                <a:srgbClr val="808080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144145" indent="-144145" algn="ctr">
                <a:spcAft>
                  <a:spcPts val="0"/>
                </a:spcAft>
              </a:pPr>
              <a:r>
                <a:rPr lang="ru-RU" b="1">
                  <a:effectLst/>
                  <a:latin typeface="+mn-lt"/>
                  <a:ea typeface="Calibri"/>
                  <a:cs typeface="Times New Roman"/>
                </a:rPr>
                <a:t>Источники </a:t>
              </a:r>
              <a:endParaRPr lang="ru-RU">
                <a:effectLst/>
                <a:latin typeface="+mn-lt"/>
                <a:ea typeface="Calibri"/>
                <a:cs typeface="Times New Roman"/>
              </a:endParaRPr>
            </a:p>
            <a:p>
              <a:pPr marL="144145" indent="-144145" algn="ctr">
                <a:spcAft>
                  <a:spcPts val="0"/>
                </a:spcAft>
              </a:pPr>
              <a:r>
                <a:rPr lang="ru-RU" b="1">
                  <a:effectLst/>
                  <a:latin typeface="+mn-lt"/>
                  <a:ea typeface="Calibri"/>
                  <a:cs typeface="Times New Roman"/>
                </a:rPr>
                <a:t>входов</a:t>
              </a:r>
              <a:endParaRPr lang="ru-RU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9276" y="7913"/>
              <a:ext cx="1674" cy="6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3187806" algn="ctr" rotWithShape="0">
                <a:srgbClr val="808080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dirty="0">
                  <a:effectLst/>
                  <a:latin typeface="+mn-lt"/>
                  <a:ea typeface="Calibri"/>
                  <a:cs typeface="Times New Roman"/>
                </a:rPr>
                <a:t>Получатели выходов</a:t>
              </a:r>
              <a:endParaRPr lang="ru-RU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4509" y="11179"/>
              <a:ext cx="3517" cy="138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dirty="0">
                  <a:effectLst/>
                  <a:latin typeface="+mn-lt"/>
                  <a:ea typeface="Calibri"/>
                  <a:cs typeface="Times New Roman"/>
                </a:rPr>
                <a:t>Возможные средства управления, а также контрольные точки для мониторинга и измерений результатов деятельности 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536" y="8028"/>
              <a:ext cx="129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dirty="0">
                  <a:effectLst/>
                  <a:latin typeface="+mn-lt"/>
                  <a:ea typeface="Calibri"/>
                  <a:cs typeface="Times New Roman"/>
                </a:rPr>
                <a:t>Входы</a:t>
              </a:r>
              <a:endParaRPr lang="ru-RU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5206" y="8091"/>
              <a:ext cx="2077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dirty="0">
                  <a:effectLst/>
                  <a:latin typeface="+mn-lt"/>
                  <a:ea typeface="Calibri"/>
                  <a:cs typeface="Times New Roman"/>
                </a:rPr>
                <a:t>Деятельность</a:t>
              </a:r>
              <a:endParaRPr lang="ru-RU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7510" y="8073"/>
              <a:ext cx="1384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dirty="0">
                  <a:effectLst/>
                  <a:latin typeface="+mn-lt"/>
                  <a:ea typeface="Calibri"/>
                  <a:cs typeface="Times New Roman"/>
                </a:rPr>
                <a:t>Выходы</a:t>
              </a:r>
              <a:endParaRPr lang="ru-RU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cxnSp>
          <p:nvCxnSpPr>
            <p:cNvPr id="21" name="AutoShape 18"/>
            <p:cNvCxnSpPr>
              <a:cxnSpLocks noChangeShapeType="1"/>
            </p:cNvCxnSpPr>
            <p:nvPr/>
          </p:nvCxnSpPr>
          <p:spPr bwMode="auto">
            <a:xfrm>
              <a:off x="5292" y="7477"/>
              <a:ext cx="0" cy="8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9"/>
            <p:cNvCxnSpPr>
              <a:cxnSpLocks noChangeShapeType="1"/>
            </p:cNvCxnSpPr>
            <p:nvPr/>
          </p:nvCxnSpPr>
          <p:spPr bwMode="auto">
            <a:xfrm>
              <a:off x="7269" y="7463"/>
              <a:ext cx="9" cy="8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</p:cNvCxnSpPr>
            <p:nvPr/>
          </p:nvCxnSpPr>
          <p:spPr bwMode="auto">
            <a:xfrm flipH="1">
              <a:off x="2310" y="11722"/>
              <a:ext cx="219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</p:cNvCxnSpPr>
            <p:nvPr/>
          </p:nvCxnSpPr>
          <p:spPr bwMode="auto">
            <a:xfrm flipV="1">
              <a:off x="2310" y="10882"/>
              <a:ext cx="0" cy="8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22"/>
            <p:cNvCxnSpPr>
              <a:cxnSpLocks noChangeShapeType="1"/>
            </p:cNvCxnSpPr>
            <p:nvPr/>
          </p:nvCxnSpPr>
          <p:spPr bwMode="auto">
            <a:xfrm flipV="1">
              <a:off x="4077" y="10882"/>
              <a:ext cx="0" cy="8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23"/>
            <p:cNvCxnSpPr>
              <a:cxnSpLocks noChangeShapeType="1"/>
            </p:cNvCxnSpPr>
            <p:nvPr/>
          </p:nvCxnSpPr>
          <p:spPr bwMode="auto">
            <a:xfrm>
              <a:off x="8026" y="11656"/>
              <a:ext cx="224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24"/>
            <p:cNvCxnSpPr>
              <a:cxnSpLocks noChangeShapeType="1"/>
            </p:cNvCxnSpPr>
            <p:nvPr/>
          </p:nvCxnSpPr>
          <p:spPr bwMode="auto">
            <a:xfrm flipV="1">
              <a:off x="10267" y="10803"/>
              <a:ext cx="0" cy="8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25"/>
            <p:cNvCxnSpPr>
              <a:cxnSpLocks noChangeShapeType="1"/>
            </p:cNvCxnSpPr>
            <p:nvPr/>
          </p:nvCxnSpPr>
          <p:spPr bwMode="auto">
            <a:xfrm flipV="1">
              <a:off x="8425" y="10803"/>
              <a:ext cx="0" cy="8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6"/>
            <p:cNvCxnSpPr>
              <a:cxnSpLocks noChangeShapeType="1"/>
            </p:cNvCxnSpPr>
            <p:nvPr/>
          </p:nvCxnSpPr>
          <p:spPr bwMode="auto">
            <a:xfrm flipV="1">
              <a:off x="6190" y="8698"/>
              <a:ext cx="0" cy="24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28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830179"/>
          </a:xfrm>
        </p:spPr>
        <p:txBody>
          <a:bodyPr/>
          <a:lstStyle/>
          <a:p>
            <a:r>
              <a:rPr lang="ru-RU" dirty="0" smtClean="0"/>
              <a:t>Процессная модель:</a:t>
            </a:r>
            <a:endParaRPr lang="ru-RU" dirty="0"/>
          </a:p>
        </p:txBody>
      </p:sp>
      <p:sp>
        <p:nvSpPr>
          <p:cNvPr id="5" name="Объект 6"/>
          <p:cNvSpPr>
            <a:spLocks noGrp="1"/>
          </p:cNvSpPr>
          <p:nvPr>
            <p:ph idx="1"/>
          </p:nvPr>
        </p:nvSpPr>
        <p:spPr>
          <a:xfrm>
            <a:off x="1484310" y="830179"/>
            <a:ext cx="10018713" cy="57631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1-й приоритет</a:t>
            </a:r>
            <a:r>
              <a:rPr lang="ru-RU" sz="2400" dirty="0" smtClean="0"/>
              <a:t>: </a:t>
            </a:r>
            <a:r>
              <a:rPr lang="ru-RU" sz="2400" b="1" dirty="0" smtClean="0">
                <a:solidFill>
                  <a:schemeClr val="tx2"/>
                </a:solidFill>
              </a:rPr>
              <a:t>входы и выходы </a:t>
            </a:r>
            <a:r>
              <a:rPr lang="ru-RU" sz="2400" dirty="0" smtClean="0"/>
              <a:t>(Что, когда, кому). Зачем? Чтобы предприятие функционировало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2-й приоритет</a:t>
            </a:r>
            <a:r>
              <a:rPr lang="ru-RU" sz="2400" dirty="0" smtClean="0"/>
              <a:t>: </a:t>
            </a:r>
            <a:r>
              <a:rPr lang="ru-RU" sz="2400" b="1" dirty="0" smtClean="0">
                <a:solidFill>
                  <a:schemeClr val="tx2"/>
                </a:solidFill>
              </a:rPr>
              <a:t>взаимодействие</a:t>
            </a:r>
            <a:r>
              <a:rPr lang="ru-RU" sz="2400" dirty="0" smtClean="0"/>
              <a:t> (кто как участвует, за какое время). Зачем? Чтобы функционирование было эффективным</a:t>
            </a:r>
          </a:p>
          <a:p>
            <a:r>
              <a:rPr lang="ru-RU" sz="2400" dirty="0" smtClean="0"/>
              <a:t>Взаимодействие в </a:t>
            </a:r>
            <a:r>
              <a:rPr lang="ru-RU" sz="2400" b="1" dirty="0" smtClean="0"/>
              <a:t>штатных ситуациях и нештатных ситуациях</a:t>
            </a:r>
            <a:r>
              <a:rPr lang="ru-RU" sz="2400" dirty="0" smtClean="0"/>
              <a:t> </a:t>
            </a:r>
            <a:r>
              <a:rPr lang="ru-RU" sz="2400" dirty="0"/>
              <a:t>(проблемы, инциденты, аварии, катастрофы</a:t>
            </a:r>
            <a:r>
              <a:rPr lang="ru-RU" sz="2400" dirty="0" smtClean="0"/>
              <a:t>) протекания процесса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3-й приоритет</a:t>
            </a:r>
            <a:r>
              <a:rPr lang="ru-RU" sz="2400" dirty="0" smtClean="0"/>
              <a:t>: </a:t>
            </a:r>
            <a:r>
              <a:rPr lang="ru-RU" sz="2400" b="1" dirty="0" smtClean="0">
                <a:solidFill>
                  <a:schemeClr val="tx2"/>
                </a:solidFill>
              </a:rPr>
              <a:t>технология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деятельности</a:t>
            </a:r>
            <a:r>
              <a:rPr lang="ru-RU" sz="2400" dirty="0" smtClean="0"/>
              <a:t> (на что обратить внимание, алгоритм действий). Зачем? Чтобы объяснить новым сотрудникам или добиться единообразия действий (и результата) «старых» сотрудников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50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84310" y="1"/>
            <a:ext cx="10018713" cy="1034716"/>
          </a:xfrm>
        </p:spPr>
        <p:txBody>
          <a:bodyPr/>
          <a:lstStyle/>
          <a:p>
            <a:r>
              <a:rPr lang="ru-RU" sz="2000" dirty="0"/>
              <a:t>Модель системы менеджмента качества, основанной на процессном подходе, показывающая связи между разделами </a:t>
            </a:r>
            <a:r>
              <a:rPr lang="ru-RU" sz="2000" dirty="0" smtClean="0"/>
              <a:t>стандарта</a:t>
            </a:r>
            <a:endParaRPr lang="ru-RU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77" y="1034717"/>
            <a:ext cx="7916778" cy="577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1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altars.ru/services/training/training_ri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37" y="607379"/>
            <a:ext cx="5091743" cy="28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2478924" y="4743785"/>
            <a:ext cx="7772400" cy="168639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ru-RU" sz="3600" smtClean="0">
                <a:ea typeface="Verdana" pitchFamily="34" charset="0"/>
                <a:cs typeface="Verdana" pitchFamily="34" charset="0"/>
              </a:rPr>
              <a:t>Раздел 4. </a:t>
            </a:r>
            <a:r>
              <a:rPr lang="ru-RU" sz="3600" smtClean="0"/>
              <a:t>Контекст организации </a:t>
            </a:r>
            <a:endParaRPr lang="en-US" sz="36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058779"/>
          </a:xfrm>
        </p:spPr>
        <p:txBody>
          <a:bodyPr/>
          <a:lstStyle/>
          <a:p>
            <a:r>
              <a:rPr lang="ru-RU" dirty="0"/>
              <a:t>4.1 Понимание организации и её контекста </a:t>
            </a:r>
          </a:p>
        </p:txBody>
      </p:sp>
      <p:sp>
        <p:nvSpPr>
          <p:cNvPr id="5" name="Объект 5"/>
          <p:cNvSpPr>
            <a:spLocks noGrp="1"/>
          </p:cNvSpPr>
          <p:nvPr>
            <p:ph idx="1"/>
          </p:nvPr>
        </p:nvSpPr>
        <p:spPr>
          <a:xfrm>
            <a:off x="1484310" y="1058779"/>
            <a:ext cx="10018713" cy="553452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Организация </a:t>
            </a:r>
            <a:r>
              <a:rPr lang="ru-RU" sz="1800" dirty="0"/>
              <a:t>должна определить внешние и внутренние вопросы, которые существенны для её назначения и стратегического направления развития, и которые влияют на её способность достигать намеченного результата (</a:t>
            </a:r>
            <a:r>
              <a:rPr lang="ru-RU" sz="1800" dirty="0" err="1"/>
              <a:t>ов</a:t>
            </a:r>
            <a:r>
              <a:rPr lang="ru-RU" sz="1800" dirty="0"/>
              <a:t>) от её системы менеджмента качества. </a:t>
            </a:r>
          </a:p>
          <a:p>
            <a:r>
              <a:rPr lang="ru-RU" sz="1800" dirty="0"/>
              <a:t>Организация должна осуществлять мониторинг и анализ информации об этих внутренних и внешних вопросах.</a:t>
            </a:r>
          </a:p>
          <a:p>
            <a:r>
              <a:rPr lang="ru-RU" sz="1800" dirty="0"/>
              <a:t>Примечание 1 Внешний контекст может быть боле понятен, если рассмотреть аспекты, связанные с правовым, технологическим, конкурентным, культурным, социальным, экономическим, природным окружением на международном, национальном, региональном или местном уровне. </a:t>
            </a:r>
          </a:p>
          <a:p>
            <a:r>
              <a:rPr lang="ru-RU" sz="1800" dirty="0"/>
              <a:t>Примечание 2 При формировании понимания внутреннего контекста организация может принимать во внимание вопросы, связанные с ценностями, знаниями культуры и деятельности организации. </a:t>
            </a:r>
            <a:endParaRPr lang="ru-RU" sz="1800" dirty="0" smtClean="0"/>
          </a:p>
          <a:p>
            <a:r>
              <a:rPr lang="ru-RU" sz="1800" dirty="0" smtClean="0">
                <a:solidFill>
                  <a:schemeClr val="tx2"/>
                </a:solidFill>
              </a:rPr>
              <a:t>Комментарий: в настоящее время на основании внешнего и внутреннего контекста создается адекватная бизнес-архитектура организации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Подробности описаны в статье: 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7579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>
            <a:lvl1pPr algn="r" defTabSz="814388">
              <a:defRPr sz="4000" baseline="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defTabSz="814388">
              <a:defRPr sz="3200">
                <a:solidFill>
                  <a:schemeClr val="accent2"/>
                </a:solidFill>
              </a:defRPr>
            </a:lvl2pPr>
            <a:lvl3pPr defTabSz="814388">
              <a:defRPr sz="3200">
                <a:solidFill>
                  <a:schemeClr val="accent2"/>
                </a:solidFill>
              </a:defRPr>
            </a:lvl3pPr>
            <a:lvl4pPr defTabSz="814388">
              <a:defRPr sz="3200">
                <a:solidFill>
                  <a:schemeClr val="accent2"/>
                </a:solidFill>
              </a:defRPr>
            </a:lvl4pPr>
            <a:lvl5pPr defTabSz="814388">
              <a:defRPr sz="3200">
                <a:solidFill>
                  <a:schemeClr val="accent2"/>
                </a:solidFill>
              </a:defRPr>
            </a:lvl5pPr>
            <a:lvl6pPr marL="4572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6pPr>
            <a:lvl7pPr marL="9144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7pPr>
            <a:lvl8pPr marL="13716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8pPr>
            <a:lvl9pPr marL="18288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9pPr>
          </a:lstStyle>
          <a:p>
            <a:pPr algn="ctr"/>
            <a:r>
              <a:rPr lang="ru-RU" sz="2400" b="1" dirty="0" smtClean="0"/>
              <a:t>Причины для изменения стандартов серии ИСО 9000.</a:t>
            </a:r>
            <a:endParaRPr lang="en-US" sz="2400" b="1" dirty="0"/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1484310" y="1684421"/>
            <a:ext cx="10018713" cy="41067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  <a:normAutofit/>
          </a:bodyPr>
          <a:lstStyle>
            <a:lvl1pPr marL="236538" indent="-236538" defTabSz="814388">
              <a:lnSpc>
                <a:spcPct val="100000"/>
              </a:lnSpc>
              <a:spcBef>
                <a:spcPts val="2500"/>
              </a:spcBef>
              <a:buClr>
                <a:srgbClr val="003399"/>
              </a:buClr>
              <a:buSzPct val="100000"/>
              <a:buFont typeface="Wingdings" pitchFamily="2" charset="2"/>
              <a:buChar char="§"/>
              <a:defRPr sz="2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574675" indent="-117475" defTabSz="814388">
              <a:lnSpc>
                <a:spcPct val="95000"/>
              </a:lnSpc>
              <a:spcBef>
                <a:spcPct val="35000"/>
              </a:spcBef>
              <a:buClr>
                <a:srgbClr val="003399"/>
              </a:buClr>
              <a:buFont typeface="Arial" pitchFamily="34" charset="0"/>
              <a:buChar char="̶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defTabSz="814388">
              <a:lnSpc>
                <a:spcPct val="95000"/>
              </a:lnSpc>
              <a:spcBef>
                <a:spcPct val="35000"/>
              </a:spcBef>
              <a:buClr>
                <a:srgbClr val="003399"/>
              </a:buClr>
              <a:buFont typeface="Arial" pitchFamily="34" charset="0"/>
              <a:buChar char="•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117475" defTabSz="814388">
              <a:lnSpc>
                <a:spcPct val="95000"/>
              </a:lnSpc>
              <a:spcBef>
                <a:spcPct val="35000"/>
              </a:spcBef>
              <a:buClr>
                <a:srgbClr val="003399"/>
              </a:buClr>
              <a:buFont typeface="Courier New" pitchFamily="49" charset="0"/>
              <a:buChar char="o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1604963" indent="223838" defTabSz="814388">
              <a:lnSpc>
                <a:spcPct val="95000"/>
              </a:lnSpc>
              <a:spcBef>
                <a:spcPct val="35000"/>
              </a:spcBef>
              <a:buClr>
                <a:srgbClr val="003399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 marL="2062163" defTabSz="814388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+mn-lt"/>
              </a:defRPr>
            </a:lvl6pPr>
            <a:lvl7pPr marL="2519363" defTabSz="814388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+mn-lt"/>
              </a:defRPr>
            </a:lvl7pPr>
            <a:lvl8pPr marL="2976563" defTabSz="814388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+mn-lt"/>
              </a:defRPr>
            </a:lvl8pPr>
            <a:lvl9pPr marL="3433763" defTabSz="814388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Адаптация к изменению ситуации в мире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Повышение способности организации удовлетворять клиентов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Обеспечение последовательной базы для будущего развития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Отражение все более сложных условий, в которых действуют организации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Необходимость уверенности, что новый стандарт отражает потребности всех заинтересованных сторон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Интеграция с другими системами менеджмента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443789"/>
          </a:xfrm>
        </p:spPr>
        <p:txBody>
          <a:bodyPr/>
          <a:lstStyle/>
          <a:p>
            <a:r>
              <a:rPr lang="ru-RU" dirty="0"/>
              <a:t>4.2 Понимание потребностей и ожиданий заинтересованных сторон </a:t>
            </a:r>
          </a:p>
        </p:txBody>
      </p:sp>
      <p:sp>
        <p:nvSpPr>
          <p:cNvPr id="5" name="Объект 5"/>
          <p:cNvSpPr>
            <a:spLocks noGrp="1"/>
          </p:cNvSpPr>
          <p:nvPr>
            <p:ph idx="1"/>
          </p:nvPr>
        </p:nvSpPr>
        <p:spPr>
          <a:xfrm>
            <a:off x="1484310" y="1034717"/>
            <a:ext cx="10018713" cy="656924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связи с их воздействием или потенциальным воздействием на способность организации непрерывно обеспечивать продукцией и услугами, удовлетворяющими требования потребителей и законодательные требования, организация должна определить:</a:t>
            </a:r>
          </a:p>
          <a:p>
            <a:r>
              <a:rPr lang="ru-RU" sz="2000" dirty="0"/>
              <a:t>a) заинтересованные стороны, которые значимы для системы менеджмента качества; </a:t>
            </a:r>
          </a:p>
          <a:p>
            <a:r>
              <a:rPr lang="ru-RU" sz="2000" dirty="0"/>
              <a:t>b) требования этих заинтересованных сторон, которые значимы для системы менеджмента качества. </a:t>
            </a:r>
          </a:p>
          <a:p>
            <a:r>
              <a:rPr lang="ru-RU" sz="2000" dirty="0"/>
              <a:t>Организация должна осуществлять мониторинг и анализ информации об этих заинтересованных сторонах и их существенных требованиях.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095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0" y="1"/>
            <a:ext cx="10018713" cy="1130968"/>
          </a:xfrm>
        </p:spPr>
        <p:txBody>
          <a:bodyPr>
            <a:normAutofit fontScale="90000"/>
          </a:bodyPr>
          <a:lstStyle/>
          <a:p>
            <a:r>
              <a:rPr lang="ru-RU" dirty="0"/>
              <a:t>4.3 Определение области применения системы менеджмента </a:t>
            </a:r>
            <a:r>
              <a:rPr lang="ru-RU" dirty="0" smtClean="0"/>
              <a:t>качества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484310" y="1130969"/>
            <a:ext cx="10018713" cy="57270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Организация </a:t>
            </a:r>
            <a:r>
              <a:rPr lang="ru-RU" dirty="0"/>
              <a:t>должна определить границы и применимость системы менеджмента качества, чтобы определить область её применения.</a:t>
            </a:r>
          </a:p>
          <a:p>
            <a:pPr marL="0" indent="0">
              <a:buNone/>
            </a:pPr>
            <a:r>
              <a:rPr lang="ru-RU" dirty="0"/>
              <a:t>При определении области применения организация должна учитывать:</a:t>
            </a:r>
          </a:p>
          <a:p>
            <a:pPr marL="0" indent="0">
              <a:buNone/>
            </a:pPr>
            <a:r>
              <a:rPr lang="ru-RU" dirty="0"/>
              <a:t>а) внешние и внутренние аспекты, рассмотренные в п. 4.1;</a:t>
            </a:r>
          </a:p>
          <a:p>
            <a:pPr marL="0" indent="0">
              <a:buNone/>
            </a:pPr>
            <a:r>
              <a:rPr lang="ru-RU" dirty="0"/>
              <a:t>b) требования значимых заинтересованных сторон, рассмотренные в п. 4.2;</a:t>
            </a:r>
          </a:p>
          <a:p>
            <a:pPr marL="0" indent="0">
              <a:buNone/>
            </a:pPr>
            <a:r>
              <a:rPr lang="ru-RU" dirty="0"/>
              <a:t>c) продукцию и услуги организации.</a:t>
            </a:r>
          </a:p>
          <a:p>
            <a:pPr marL="0" indent="0">
              <a:buNone/>
            </a:pPr>
            <a:r>
              <a:rPr lang="ru-RU" dirty="0"/>
              <a:t>Там, где требование настоящего Международного Стандарта может быть применено в установленной области, тогда оно должно быть применено в организации.</a:t>
            </a:r>
          </a:p>
          <a:p>
            <a:pPr marL="0" indent="0">
              <a:buNone/>
            </a:pPr>
            <a:r>
              <a:rPr lang="ru-RU" dirty="0"/>
              <a:t>Если какое-либо требование (требования) этого Международного Стандарта не могут быть применены, это не должно оказать эффект  на способность или ответственность организации обеспечить соответствие продукции и услуг.</a:t>
            </a:r>
          </a:p>
          <a:p>
            <a:pPr marL="0" indent="0">
              <a:buNone/>
            </a:pPr>
            <a:r>
              <a:rPr lang="ru-RU" dirty="0"/>
              <a:t>Область должна быть доступна и поддерживаться в виде </a:t>
            </a:r>
            <a:r>
              <a:rPr lang="ru-RU" b="1" dirty="0"/>
              <a:t>документированной информации</a:t>
            </a:r>
            <a:r>
              <a:rPr lang="ru-RU" dirty="0"/>
              <a:t>, определяющей:</a:t>
            </a:r>
          </a:p>
          <a:p>
            <a:pPr marL="0" indent="0">
              <a:buNone/>
            </a:pPr>
            <a:r>
              <a:rPr lang="ru-RU" dirty="0"/>
              <a:t>- продукцию и услуги, охватываемые системой менеджмента качества;</a:t>
            </a:r>
          </a:p>
          <a:p>
            <a:pPr marL="0" indent="0">
              <a:buNone/>
            </a:pPr>
            <a:r>
              <a:rPr lang="ru-RU" dirty="0"/>
              <a:t>- обоснование для любого случая, когда настоящий Международный Стандарт не может быть применён.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1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275347"/>
          </a:xfrm>
        </p:spPr>
        <p:txBody>
          <a:bodyPr>
            <a:normAutofit fontScale="90000"/>
          </a:bodyPr>
          <a:lstStyle/>
          <a:p>
            <a:r>
              <a:rPr lang="ru-RU" dirty="0"/>
              <a:t>4.4 Система менеджмента качества и её </a:t>
            </a:r>
            <a:r>
              <a:rPr lang="ru-RU" dirty="0" smtClean="0"/>
              <a:t>процессы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484310" y="1275347"/>
            <a:ext cx="10018713" cy="5582653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/>
              <a:t>Организация </a:t>
            </a:r>
            <a:r>
              <a:rPr lang="ru-RU" dirty="0"/>
              <a:t>должна установить, внедрить, поддерживать и постоянно улучшать систему менеджмента качества, в том числе необходимые процессы и их взаимодействие, в соответствии с требованиями настоящего международного стандарта</a:t>
            </a:r>
            <a:r>
              <a:rPr lang="ru-RU" dirty="0" smtClean="0"/>
              <a:t>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/>
              <a:t>Организация </a:t>
            </a:r>
            <a:r>
              <a:rPr lang="ru-RU" dirty="0"/>
              <a:t>должна определить процессы необходимые для системы менеджмента качества и их применение </a:t>
            </a:r>
            <a:r>
              <a:rPr lang="ru-RU" u="sng" dirty="0"/>
              <a:t>во всей организации </a:t>
            </a:r>
            <a:r>
              <a:rPr lang="ru-RU" dirty="0"/>
              <a:t>и должна определить: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/>
              <a:t>a) Определять необходимые </a:t>
            </a:r>
            <a:r>
              <a:rPr lang="ru-RU" b="1" dirty="0"/>
              <a:t>входы и ожидаемые выходы </a:t>
            </a:r>
            <a:r>
              <a:rPr lang="ru-RU" dirty="0"/>
              <a:t>для каждого процесса;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/>
              <a:t>b) последовательность и взаимодействие этих процессов;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/>
              <a:t>c) критерии, методы, включая измерения  и значимые показатели деятельности, необходимые для обеспечения результативного функционирования, и управление этими процессами;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/>
              <a:t>d) необходимые </a:t>
            </a:r>
            <a:r>
              <a:rPr lang="ru-RU" b="1" dirty="0"/>
              <a:t>ресурсы</a:t>
            </a:r>
            <a:r>
              <a:rPr lang="ru-RU" dirty="0"/>
              <a:t> и обеспечивать их наличие;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/>
              <a:t>e) распределение </a:t>
            </a:r>
            <a:r>
              <a:rPr lang="ru-RU" b="1" dirty="0"/>
              <a:t>обязанностей и полномочий </a:t>
            </a:r>
            <a:r>
              <a:rPr lang="ru-RU" dirty="0"/>
              <a:t>для этих процессов;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/>
              <a:t>f) </a:t>
            </a:r>
            <a:r>
              <a:rPr lang="ru-RU" b="1" dirty="0"/>
              <a:t>риски и возможности </a:t>
            </a:r>
            <a:r>
              <a:rPr lang="ru-RU" dirty="0"/>
              <a:t>в соответствии с требованиями п. 6.1, и планы и осуществления необходимых направленных на них действий;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/>
              <a:t>g) методы мониторинга, изменения, если уместно, и оценки процессов и, если необходимо, изменения процессов для обеспечения достижения ими ожидаемых результатов;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/>
              <a:t>h) Возможности улучшения процессов и системы менеджмента качества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7269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igit.ru/images/39763/14/397631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472" y="403393"/>
            <a:ext cx="4920329" cy="335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289176" y="1519322"/>
            <a:ext cx="7772400" cy="168639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ru-RU" sz="3600" dirty="0" smtClean="0">
                <a:ea typeface="Verdana" pitchFamily="34" charset="0"/>
                <a:cs typeface="Verdana" pitchFamily="34" charset="0"/>
              </a:rPr>
              <a:t>Раздел 5. </a:t>
            </a:r>
            <a:r>
              <a:rPr lang="ru-RU" sz="3600" dirty="0" smtClean="0"/>
              <a:t>лидерство</a:t>
            </a:r>
            <a:endParaRPr lang="en-US" sz="3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176713" y="3166782"/>
            <a:ext cx="6135688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5263" indent="-1952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5000"/>
              </a:spcBef>
              <a:spcAft>
                <a:spcPts val="600"/>
              </a:spcAft>
              <a:buClr>
                <a:srgbClr val="000000"/>
              </a:buClr>
            </a:pPr>
            <a:r>
              <a:rPr lang="ru-RU" altLang="ru-RU" sz="3200" dirty="0"/>
              <a:t>5.1 Лидерство и приверженность</a:t>
            </a:r>
          </a:p>
          <a:p>
            <a:pPr>
              <a:spcBef>
                <a:spcPct val="35000"/>
              </a:spcBef>
              <a:spcAft>
                <a:spcPts val="600"/>
              </a:spcAft>
              <a:buClr>
                <a:srgbClr val="000000"/>
              </a:buClr>
            </a:pPr>
            <a:r>
              <a:rPr lang="ru-RU" altLang="ru-RU" sz="3200" dirty="0"/>
              <a:t>5.2 Политика</a:t>
            </a:r>
          </a:p>
          <a:p>
            <a:pPr>
              <a:spcBef>
                <a:spcPct val="35000"/>
              </a:spcBef>
              <a:spcAft>
                <a:spcPts val="600"/>
              </a:spcAft>
              <a:buClr>
                <a:srgbClr val="000000"/>
              </a:buClr>
            </a:pPr>
            <a:r>
              <a:rPr lang="ru-RU" altLang="ru-RU" sz="3200" dirty="0"/>
              <a:t>5.3 Функции, ответственность и полномочия</a:t>
            </a:r>
          </a:p>
          <a:p>
            <a:pPr>
              <a:spcBef>
                <a:spcPct val="35000"/>
              </a:spcBef>
              <a:spcAft>
                <a:spcPts val="600"/>
              </a:spcAft>
              <a:buClr>
                <a:srgbClr val="000000"/>
              </a:buClr>
            </a:pPr>
            <a:endParaRPr lang="ru-RU" altLang="ru-RU" sz="3200" dirty="0"/>
          </a:p>
          <a:p>
            <a:pPr>
              <a:spcBef>
                <a:spcPct val="35000"/>
              </a:spcBef>
              <a:spcAft>
                <a:spcPts val="600"/>
              </a:spcAft>
              <a:buClr>
                <a:srgbClr val="000000"/>
              </a:buClr>
            </a:pP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424262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84309" y="252663"/>
            <a:ext cx="10018713" cy="104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5</a:t>
            </a:r>
            <a:r>
              <a:rPr lang="hu-H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Лидерство</a:t>
            </a:r>
          </a:p>
          <a:p>
            <a:pPr algn="r">
              <a:tabLst>
                <a:tab pos="381000" algn="l"/>
              </a:tabLst>
              <a:defRPr/>
            </a:pPr>
            <a:r>
              <a:rPr lang="ru-RU" sz="28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5.1 Лидерство и приверженность (1)</a:t>
            </a:r>
            <a:endParaRPr lang="hu-HU" sz="2800" b="1" dirty="0">
              <a:solidFill>
                <a:srgbClr val="00588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idx="1"/>
          </p:nvPr>
        </p:nvSpPr>
        <p:spPr>
          <a:xfrm>
            <a:off x="1484310" y="1636295"/>
            <a:ext cx="10018713" cy="4572000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000" dirty="0"/>
              <a:t>Высшее руководство должно демонстрировать свое лидерство и приверженность в отношении системы менеджмента качества посредством: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AutoNum type="alphaLcParenR"/>
              <a:defRPr/>
            </a:pPr>
            <a:r>
              <a:rPr lang="ru-RU" sz="2000" dirty="0" smtClean="0"/>
              <a:t>принятия </a:t>
            </a:r>
            <a:r>
              <a:rPr lang="ru-RU" sz="2000" dirty="0"/>
              <a:t>ответственности за  результативность системы менеджмента качества;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AutoNum type="alphaLcParenR"/>
              <a:defRPr/>
            </a:pPr>
            <a:r>
              <a:rPr lang="ru-RU" sz="2000" dirty="0" smtClean="0"/>
              <a:t>установления политики </a:t>
            </a:r>
            <a:r>
              <a:rPr lang="ru-RU" sz="2000" dirty="0"/>
              <a:t>и целей в области качества для системы менеджмента качества, которые согласуются с условиями </a:t>
            </a:r>
            <a:r>
              <a:rPr lang="ru-RU" sz="2000" dirty="0" smtClean="0"/>
              <a:t>контексты организации </a:t>
            </a:r>
            <a:r>
              <a:rPr lang="ru-RU" sz="2000" dirty="0"/>
              <a:t>и ее стратегическим направлением;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AutoNum type="alphaLcParenR"/>
              <a:defRPr/>
            </a:pPr>
            <a:r>
              <a:rPr lang="ru-RU" sz="2000" dirty="0" smtClean="0"/>
              <a:t>обеспечения </a:t>
            </a:r>
            <a:r>
              <a:rPr lang="ru-RU" sz="2000" dirty="0"/>
              <a:t>интеграции требований системы менеджмента качества в бизнес-процессы организации;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Wingdings" panose="05000000000000000000" pitchFamily="2" charset="2"/>
              <a:buAutoNum type="alphaLcParenR"/>
              <a:defRPr/>
            </a:pPr>
            <a:r>
              <a:rPr lang="ru-RU" sz="2000" dirty="0" smtClean="0"/>
              <a:t>содействия </a:t>
            </a:r>
            <a:r>
              <a:rPr lang="ru-RU" sz="2000" dirty="0"/>
              <a:t>применению процессного подхода и риск-ориентированного мышления</a:t>
            </a:r>
            <a:r>
              <a:rPr lang="ru-RU" sz="2000" dirty="0" smtClean="0"/>
              <a:t>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4069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build="p" autoUpdateAnimBg="0" advAuto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84310" y="252665"/>
            <a:ext cx="10018713" cy="9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5</a:t>
            </a:r>
            <a:r>
              <a:rPr lang="hu-H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Лидерство</a:t>
            </a:r>
          </a:p>
          <a:p>
            <a:pPr algn="r">
              <a:tabLst>
                <a:tab pos="381000" algn="l"/>
              </a:tabLst>
              <a:defRPr/>
            </a:pPr>
            <a:r>
              <a:rPr lang="ru-RU" sz="28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5.1 Лидерство и приверженность (2)</a:t>
            </a:r>
            <a:endParaRPr lang="hu-HU" sz="2800" b="1" dirty="0">
              <a:solidFill>
                <a:srgbClr val="00588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>
          <a:xfrm>
            <a:off x="1484310" y="1371600"/>
            <a:ext cx="10018713" cy="5486399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anose="020B0604020202020204" pitchFamily="34" charset="0"/>
              <a:buAutoNum type="alphaLcParenR" startAt="5"/>
            </a:pPr>
            <a:r>
              <a:rPr lang="ru-RU" altLang="ru-RU" sz="2000" dirty="0" smtClean="0"/>
              <a:t>обеспечения ресурсами, необходимыми для системы менеджмента качества;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anose="020B0604020202020204" pitchFamily="34" charset="0"/>
              <a:buAutoNum type="alphaLcParenR" startAt="5"/>
            </a:pPr>
            <a:r>
              <a:rPr lang="ru-RU" altLang="ru-RU" sz="2000" dirty="0" smtClean="0"/>
              <a:t>распространения в организации понимания важности результативного менеджмента качества и соответствия требованиям системы менеджмента качества;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anose="020B0604020202020204" pitchFamily="34" charset="0"/>
              <a:buAutoNum type="alphaLcParenR" startAt="5"/>
            </a:pPr>
            <a:r>
              <a:rPr lang="ru-RU" altLang="ru-RU" sz="2000" dirty="0" smtClean="0"/>
              <a:t>обеспечения достижения системой менеджмента качества намеченных результатов;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anose="020B0604020202020204" pitchFamily="34" charset="0"/>
              <a:buAutoNum type="alphaLcParenR" startAt="5"/>
            </a:pPr>
            <a:r>
              <a:rPr lang="ru-RU" altLang="ru-RU" sz="2000" dirty="0" smtClean="0"/>
              <a:t>вовлечения, руководства и оказания поддержки участия работников в обеспечении результативности системы менеджмента качества;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anose="020B0604020202020204" pitchFamily="34" charset="0"/>
              <a:buAutoNum type="alphaLcParenR" startAt="5"/>
            </a:pPr>
            <a:r>
              <a:rPr lang="ru-RU" altLang="ru-RU" sz="2000" dirty="0" smtClean="0"/>
              <a:t>поддержки улучшения;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anose="020B0604020202020204" pitchFamily="34" charset="0"/>
              <a:buAutoNum type="alphaLcParenR" startAt="5"/>
            </a:pPr>
            <a:r>
              <a:rPr lang="ru-RU" altLang="ru-RU" sz="2000" dirty="0" smtClean="0"/>
              <a:t>поддержки других соответствующих руководителей в демонстрации ими лидерства в сфере их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27937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 advAuto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84310" y="0"/>
            <a:ext cx="10018713" cy="98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5</a:t>
            </a:r>
            <a:r>
              <a:rPr lang="hu-H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Лидерство</a:t>
            </a:r>
          </a:p>
          <a:p>
            <a:pPr algn="r">
              <a:tabLst>
                <a:tab pos="381000" algn="l"/>
              </a:tabLst>
              <a:defRPr/>
            </a:pPr>
            <a:r>
              <a:rPr lang="ru-RU" sz="28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5.1 Лидерство и приверженность (3)</a:t>
            </a:r>
            <a:endParaRPr lang="hu-HU" sz="2800" b="1" dirty="0">
              <a:solidFill>
                <a:srgbClr val="00588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>
          <a:xfrm>
            <a:off x="1484310" y="1299411"/>
            <a:ext cx="10018713" cy="5558589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dirty="0"/>
              <a:t>Высшее руководство должно демонстрировать лидерство и приверженность в </a:t>
            </a:r>
            <a:r>
              <a:rPr lang="ru-RU" sz="2400" dirty="0" smtClean="0"/>
              <a:t>отношении</a:t>
            </a:r>
            <a:r>
              <a:rPr lang="ru-RU" sz="2400" b="1" dirty="0" smtClean="0">
                <a:solidFill>
                  <a:schemeClr val="dk2"/>
                </a:solidFill>
              </a:rPr>
              <a:t> </a:t>
            </a:r>
            <a:r>
              <a:rPr lang="ru-RU" sz="2400" b="1" dirty="0">
                <a:solidFill>
                  <a:schemeClr val="dk2"/>
                </a:solidFill>
              </a:rPr>
              <a:t>ориентации на потребителя </a:t>
            </a:r>
            <a:r>
              <a:rPr lang="ru-RU" sz="2400" dirty="0"/>
              <a:t>посредством обеспечения того, что: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dirty="0"/>
              <a:t>требования потребителей, а также применимые законодательные и нормативные правовые требования определены, поняты и неизменно выполняются;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dirty="0"/>
              <a:t>риски и возможности, которые могут оказывать влияние на соответствие продукции и услуг и на способность  повышать удовлетворенность потребителей, определены и рассмотрены;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dirty="0"/>
              <a:t>поддерживается фокус на повышение удовлетворенности потребителей.</a:t>
            </a:r>
          </a:p>
        </p:txBody>
      </p:sp>
    </p:spTree>
    <p:extLst>
      <p:ext uri="{BB962C8B-B14F-4D97-AF65-F5344CB8AC3E}">
        <p14:creationId xmlns:p14="http://schemas.microsoft.com/office/powerpoint/2010/main" val="191525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 advAuto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84310" y="252663"/>
            <a:ext cx="10018713" cy="78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5</a:t>
            </a:r>
            <a:r>
              <a:rPr lang="hu-H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Лидерство</a:t>
            </a:r>
          </a:p>
          <a:p>
            <a:pPr algn="r">
              <a:tabLst>
                <a:tab pos="381000" algn="l"/>
              </a:tabLst>
              <a:defRPr/>
            </a:pPr>
            <a:r>
              <a:rPr lang="ru-RU" sz="28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5.2 Политика (1)</a:t>
            </a:r>
            <a:endParaRPr lang="hu-HU" sz="2800" b="1" dirty="0">
              <a:solidFill>
                <a:srgbClr val="00588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>
          <a:xfrm>
            <a:off x="1484310" y="1129905"/>
            <a:ext cx="10018713" cy="115904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400" dirty="0" smtClean="0"/>
              <a:t>Высшее руководство должно установить, внедрить и поддерживать в актуальном состоянии политику в области качества, которая:</a:t>
            </a: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283535" y="2809875"/>
            <a:ext cx="5859463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00629E"/>
              </a:buClr>
              <a:buSzPct val="125000"/>
              <a:buFont typeface="Arial" panose="020B0604020202020204" pitchFamily="34" charset="0"/>
              <a:buAutoNum type="alphaLcParenR"/>
            </a:pPr>
            <a:r>
              <a:rPr lang="ru-RU" altLang="ru-RU" sz="2000" dirty="0"/>
              <a:t>соответствует  цели </a:t>
            </a:r>
            <a:r>
              <a:rPr lang="en-US" altLang="ru-RU" sz="2000" dirty="0"/>
              <a:t> </a:t>
            </a:r>
            <a:r>
              <a:rPr lang="ru-RU" altLang="ru-RU" sz="2000" dirty="0"/>
              <a:t>и среде организации, а также поддерживает ее стратегическое направление;</a:t>
            </a:r>
            <a:endParaRPr lang="en-US" altLang="ru-RU" sz="2000" dirty="0"/>
          </a:p>
          <a:p>
            <a:pPr eaLnBrk="1" hangingPunct="1">
              <a:spcBef>
                <a:spcPct val="25000"/>
              </a:spcBef>
              <a:buClr>
                <a:srgbClr val="00629E"/>
              </a:buClr>
              <a:buSzPct val="125000"/>
              <a:buFont typeface="Arial" panose="020B0604020202020204" pitchFamily="34" charset="0"/>
              <a:buAutoNum type="alphaLcParenR"/>
            </a:pPr>
            <a:r>
              <a:rPr lang="ru-RU" altLang="ru-RU" sz="2000" dirty="0"/>
              <a:t>создает основу для установления целей в области качества;</a:t>
            </a:r>
            <a:endParaRPr lang="en-US" altLang="ru-RU" sz="2000" dirty="0"/>
          </a:p>
          <a:p>
            <a:pPr eaLnBrk="1" hangingPunct="1">
              <a:spcBef>
                <a:spcPct val="25000"/>
              </a:spcBef>
              <a:buClr>
                <a:srgbClr val="00629E"/>
              </a:buClr>
              <a:buSzPct val="125000"/>
              <a:buFont typeface="Arial" panose="020B0604020202020204" pitchFamily="34" charset="0"/>
              <a:buAutoNum type="alphaLcParenR"/>
            </a:pPr>
            <a:r>
              <a:rPr lang="ru-RU" altLang="ru-RU" sz="2000" dirty="0"/>
              <a:t>включает в себя обязательство соответствовать применимым требованиям;</a:t>
            </a:r>
            <a:endParaRPr lang="en-US" altLang="ru-RU" sz="2000" dirty="0"/>
          </a:p>
          <a:p>
            <a:pPr eaLnBrk="1" hangingPunct="1">
              <a:spcBef>
                <a:spcPct val="25000"/>
              </a:spcBef>
              <a:buClr>
                <a:srgbClr val="00629E"/>
              </a:buClr>
              <a:buSzPct val="125000"/>
              <a:buFont typeface="Arial" panose="020B0604020202020204" pitchFamily="34" charset="0"/>
              <a:buAutoNum type="alphaLcParenR"/>
            </a:pPr>
            <a:r>
              <a:rPr lang="ru-RU" altLang="ru-RU" sz="2000" dirty="0"/>
              <a:t>включает в себя обязательство постоянно улучшать систему менеджмента качества.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834" y="2441790"/>
            <a:ext cx="2560542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4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 advAuto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84310" y="1"/>
            <a:ext cx="10018713" cy="115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5</a:t>
            </a:r>
            <a:r>
              <a:rPr lang="hu-H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Лидерство</a:t>
            </a:r>
          </a:p>
          <a:p>
            <a:pPr algn="r">
              <a:tabLst>
                <a:tab pos="381000" algn="l"/>
              </a:tabLst>
              <a:defRPr/>
            </a:pPr>
            <a:r>
              <a:rPr lang="ru-RU" sz="28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5.</a:t>
            </a:r>
            <a:r>
              <a:rPr lang="en-US" sz="28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3</a:t>
            </a:r>
            <a:r>
              <a:rPr lang="ru-RU" sz="28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 Функции ответственность и полномочия</a:t>
            </a:r>
            <a:endParaRPr lang="hu-HU" sz="2800" b="1" dirty="0">
              <a:solidFill>
                <a:srgbClr val="00588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030"/>
          <p:cNvSpPr txBox="1">
            <a:spLocks noGrp="1" noChangeArrowheads="1"/>
          </p:cNvSpPr>
          <p:nvPr>
            <p:ph idx="1"/>
          </p:nvPr>
        </p:nvSpPr>
        <p:spPr bwMode="auto">
          <a:xfrm>
            <a:off x="1484310" y="1155033"/>
            <a:ext cx="10018713" cy="570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ru-RU" sz="2400" dirty="0"/>
              <a:t>Высшее руководство должно распределить ответственность и </a:t>
            </a:r>
            <a:r>
              <a:rPr lang="ru-RU" sz="2400" dirty="0" smtClean="0"/>
              <a:t>полномочия для:</a:t>
            </a:r>
            <a:endParaRPr lang="ru-RU" sz="2400" dirty="0"/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dirty="0"/>
              <a:t>обеспечения соответствия системы менеджмента качества требованиям стандарта;</a:t>
            </a:r>
            <a:endParaRPr lang="en-US" sz="2000" dirty="0"/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dirty="0"/>
              <a:t>обеспечения получения намеченных выходов</a:t>
            </a:r>
            <a:r>
              <a:rPr lang="en-US" sz="2000" dirty="0"/>
              <a:t> </a:t>
            </a:r>
            <a:r>
              <a:rPr lang="ru-RU" sz="2000" dirty="0"/>
              <a:t>процессов;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dirty="0"/>
              <a:t>отчетности о результатах функционирования системы менеджмента качества и возможностях ее улучшения, в особенности высшему руководству;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dirty="0"/>
              <a:t>поддержки ориентации на потребителя во всей организации;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dirty="0"/>
              <a:t>сохранения целостности системы менеджмента качества при планировании и внедрении </a:t>
            </a:r>
            <a:r>
              <a:rPr lang="ru-RU" sz="2000" dirty="0" smtClean="0"/>
              <a:t>изменений в СМК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771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 advAuto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660" y="854242"/>
            <a:ext cx="9316098" cy="5787190"/>
          </a:xfrm>
          <a:prstGeom prst="rect">
            <a:avLst/>
          </a:prstGeom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854242"/>
          </a:xfrm>
        </p:spPr>
        <p:txBody>
          <a:bodyPr/>
          <a:lstStyle/>
          <a:p>
            <a:r>
              <a:rPr lang="ru-RU" kern="1200" dirty="0"/>
              <a:t>Новое по сравнению с </a:t>
            </a:r>
            <a:r>
              <a:rPr lang="en-US" kern="1200" dirty="0"/>
              <a:t>ISO </a:t>
            </a:r>
            <a:r>
              <a:rPr lang="en-US" kern="1200" dirty="0" smtClean="0"/>
              <a:t>9001:2008</a:t>
            </a:r>
            <a:r>
              <a:rPr lang="ru-RU" kern="1200" dirty="0" smtClean="0"/>
              <a:t> (1)</a:t>
            </a:r>
            <a:r>
              <a:rPr lang="en-US" kern="12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4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23925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Ключевые изменения в стандарте ИСО 9001:2015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Объект 7"/>
          <p:cNvSpPr>
            <a:spLocks noGrp="1"/>
          </p:cNvSpPr>
          <p:nvPr>
            <p:ph idx="1"/>
          </p:nvPr>
        </p:nvSpPr>
        <p:spPr>
          <a:xfrm>
            <a:off x="1484310" y="1239253"/>
            <a:ext cx="10018713" cy="5618747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0"/>
              </a:spcAft>
              <a:buClr>
                <a:srgbClr val="003399"/>
              </a:buClr>
              <a:defRPr/>
            </a:pPr>
            <a:r>
              <a:rPr lang="ru-RU" sz="1800" dirty="0" smtClean="0"/>
              <a:t>Более значительное фокусирование на потребителе</a:t>
            </a:r>
            <a:endParaRPr lang="en-US" sz="1800" dirty="0"/>
          </a:p>
          <a:p>
            <a:pPr marL="457200" indent="-457200">
              <a:spcAft>
                <a:spcPts val="0"/>
              </a:spcAft>
              <a:buClr>
                <a:srgbClr val="003399"/>
              </a:buClr>
              <a:defRPr/>
            </a:pPr>
            <a:r>
              <a:rPr lang="ru-RU" sz="1800" dirty="0" smtClean="0"/>
              <a:t>Управленческое </a:t>
            </a:r>
            <a:r>
              <a:rPr lang="ru-RU" sz="1800" b="1" dirty="0" smtClean="0"/>
              <a:t>мышление, основанное на рисках</a:t>
            </a:r>
            <a:endParaRPr lang="en-US" sz="1800" b="1" dirty="0"/>
          </a:p>
          <a:p>
            <a:pPr marL="457200" indent="-457200">
              <a:spcAft>
                <a:spcPts val="0"/>
              </a:spcAft>
              <a:buClr>
                <a:srgbClr val="003399"/>
              </a:buClr>
              <a:defRPr/>
            </a:pPr>
            <a:r>
              <a:rPr lang="ru-RU" sz="1800" dirty="0" smtClean="0"/>
              <a:t>Увязка Политики и целей в области качества </a:t>
            </a:r>
            <a:r>
              <a:rPr lang="ru-RU" sz="1800" b="1" dirty="0" smtClean="0"/>
              <a:t>со стратегией </a:t>
            </a:r>
            <a:r>
              <a:rPr lang="ru-RU" sz="1800" dirty="0" smtClean="0"/>
              <a:t>организации (5.5.1 в)</a:t>
            </a:r>
          </a:p>
          <a:p>
            <a:pPr marL="457200" indent="-457200">
              <a:spcAft>
                <a:spcPts val="0"/>
              </a:spcAft>
              <a:buClr>
                <a:srgbClr val="003399"/>
              </a:buClr>
              <a:defRPr/>
            </a:pPr>
            <a:r>
              <a:rPr lang="ru-RU" sz="1800" dirty="0" smtClean="0"/>
              <a:t>Большая гибкость </a:t>
            </a:r>
            <a:r>
              <a:rPr lang="ru-RU" sz="1800" b="1" dirty="0" smtClean="0"/>
              <a:t>при документировании </a:t>
            </a:r>
            <a:r>
              <a:rPr lang="ru-RU" sz="1800" b="1" dirty="0"/>
              <a:t>СМК </a:t>
            </a:r>
            <a:r>
              <a:rPr lang="ru-RU" sz="1800" dirty="0"/>
              <a:t>- Если ранее в </a:t>
            </a:r>
            <a:r>
              <a:rPr lang="ru-RU" sz="1800" dirty="0" smtClean="0"/>
              <a:t>стандарте четко </a:t>
            </a:r>
            <a:r>
              <a:rPr lang="ru-RU" sz="1800" dirty="0"/>
              <a:t>определялось, в каких случаях </a:t>
            </a:r>
            <a:r>
              <a:rPr lang="ru-RU" sz="1800" dirty="0" smtClean="0"/>
              <a:t>организация </a:t>
            </a:r>
            <a:r>
              <a:rPr lang="ru-RU" sz="1800" dirty="0"/>
              <a:t>обязана разработать </a:t>
            </a:r>
            <a:r>
              <a:rPr lang="ru-RU" sz="1800" dirty="0" smtClean="0"/>
              <a:t>документированную процедуру</a:t>
            </a:r>
            <a:r>
              <a:rPr lang="ru-RU" sz="1800" dirty="0"/>
              <a:t>, а в каких вести записи по качеству</a:t>
            </a:r>
            <a:r>
              <a:rPr lang="ru-RU" sz="1800" dirty="0" smtClean="0"/>
              <a:t>, то </a:t>
            </a:r>
            <a:r>
              <a:rPr lang="ru-RU" sz="1800" dirty="0"/>
              <a:t>теперь в тексте стандарта установлены </a:t>
            </a:r>
            <a:r>
              <a:rPr lang="ru-RU" sz="1800" dirty="0" smtClean="0"/>
              <a:t>требования </a:t>
            </a:r>
            <a:r>
              <a:rPr lang="ru-RU" sz="1800" dirty="0"/>
              <a:t>только по ведению </a:t>
            </a:r>
            <a:r>
              <a:rPr lang="ru-RU" sz="1800" dirty="0" smtClean="0"/>
              <a:t>документированной информации</a:t>
            </a:r>
            <a:r>
              <a:rPr lang="ru-RU" sz="1800" dirty="0"/>
              <a:t>, а ее вид организация </a:t>
            </a:r>
            <a:r>
              <a:rPr lang="ru-RU" sz="1800" dirty="0" smtClean="0"/>
              <a:t>определяет сама</a:t>
            </a:r>
            <a:r>
              <a:rPr lang="ru-RU" sz="1800" dirty="0"/>
              <a:t>, т. е. решает, будет ли эта информация </a:t>
            </a:r>
            <a:r>
              <a:rPr lang="ru-RU" sz="1800" dirty="0" smtClean="0"/>
              <a:t>существовать </a:t>
            </a:r>
            <a:r>
              <a:rPr lang="ru-RU" sz="1800" dirty="0"/>
              <a:t>в виде документированной </a:t>
            </a:r>
            <a:r>
              <a:rPr lang="ru-RU" sz="1800" dirty="0" smtClean="0"/>
              <a:t>процедуры</a:t>
            </a:r>
            <a:r>
              <a:rPr lang="ru-RU" sz="1800" dirty="0"/>
              <a:t>, руководства, записи или в каком-то ином</a:t>
            </a:r>
          </a:p>
          <a:p>
            <a:pPr marL="457200" indent="-457200">
              <a:spcAft>
                <a:spcPts val="0"/>
              </a:spcAft>
              <a:buClr>
                <a:srgbClr val="003399"/>
              </a:buClr>
              <a:defRPr/>
            </a:pPr>
            <a:r>
              <a:rPr lang="ru-RU" sz="1800" dirty="0"/>
              <a:t>При создании новой </a:t>
            </a:r>
            <a:r>
              <a:rPr lang="ru-RU" sz="1800" dirty="0" smtClean="0"/>
              <a:t>версии ISO </a:t>
            </a:r>
            <a:r>
              <a:rPr lang="ru-RU" sz="1800" dirty="0"/>
              <a:t>9001 </a:t>
            </a:r>
            <a:r>
              <a:rPr lang="ru-RU" sz="1800" dirty="0" smtClean="0"/>
              <a:t>применена «</a:t>
            </a:r>
            <a:r>
              <a:rPr lang="ru-RU" sz="1800" dirty="0"/>
              <a:t>структура </a:t>
            </a:r>
            <a:r>
              <a:rPr lang="ru-RU" sz="1800" dirty="0" smtClean="0"/>
              <a:t>высокого уровня</a:t>
            </a:r>
            <a:r>
              <a:rPr lang="ru-RU" sz="1800" dirty="0"/>
              <a:t>» </a:t>
            </a:r>
            <a:r>
              <a:rPr lang="ru-RU" sz="1800" dirty="0" smtClean="0"/>
              <a:t>Новая структура стандарта –в будущем общая для всех управленческих стандартов. Эта структура обеспечивает:</a:t>
            </a:r>
          </a:p>
          <a:p>
            <a:pPr marL="457200" indent="-457200">
              <a:spcAft>
                <a:spcPts val="0"/>
              </a:spcAft>
              <a:buClr>
                <a:srgbClr val="003399"/>
              </a:buClr>
              <a:buAutoNum type="arabicPeriod"/>
              <a:defRPr/>
            </a:pPr>
            <a:r>
              <a:rPr lang="ru-RU" dirty="0" smtClean="0"/>
              <a:t>Одинаковые определения ключевых терминов</a:t>
            </a:r>
          </a:p>
          <a:p>
            <a:pPr marL="457200" indent="-457200">
              <a:spcAft>
                <a:spcPts val="0"/>
              </a:spcAft>
              <a:buClr>
                <a:srgbClr val="003399"/>
              </a:buClr>
              <a:buAutoNum type="arabicPeriod"/>
              <a:defRPr/>
            </a:pPr>
            <a:r>
              <a:rPr lang="ru-RU" dirty="0" smtClean="0"/>
              <a:t>Облегчает интеграцию систем менеджмента</a:t>
            </a:r>
          </a:p>
          <a:p>
            <a:pPr>
              <a:spcAft>
                <a:spcPts val="0"/>
              </a:spcAft>
              <a:buClr>
                <a:srgbClr val="003399"/>
              </a:buClr>
              <a:defRPr/>
            </a:pPr>
            <a:r>
              <a:rPr lang="ru-RU" sz="1800" b="1" dirty="0"/>
              <a:t>«Знания организации» </a:t>
            </a:r>
            <a:r>
              <a:rPr lang="ru-RU" sz="1800" dirty="0" smtClean="0"/>
              <a:t>— требование, являющиеся результатом эволюции требования в </a:t>
            </a:r>
            <a:r>
              <a:rPr lang="ru-RU" sz="1800" dirty="0"/>
              <a:t>отношении </a:t>
            </a:r>
            <a:r>
              <a:rPr lang="ru-RU" sz="1800" dirty="0" smtClean="0"/>
              <a:t>управления компетентностью персонала в новых условиях («промышленная революция»)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724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982" y="866275"/>
            <a:ext cx="9231041" cy="5852080"/>
          </a:xfrm>
          <a:prstGeom prst="rect">
            <a:avLst/>
          </a:prstGeom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84310" y="1"/>
            <a:ext cx="10018713" cy="866274"/>
          </a:xfrm>
        </p:spPr>
        <p:txBody>
          <a:bodyPr/>
          <a:lstStyle/>
          <a:p>
            <a:r>
              <a:rPr lang="ru-RU" kern="1200" dirty="0"/>
              <a:t>Новое по сравнению с </a:t>
            </a:r>
            <a:r>
              <a:rPr lang="en-US" kern="1200" dirty="0"/>
              <a:t>ISO </a:t>
            </a:r>
            <a:r>
              <a:rPr lang="en-US" kern="1200" dirty="0" smtClean="0"/>
              <a:t>9001:2008</a:t>
            </a:r>
            <a:r>
              <a:rPr lang="ru-RU" kern="1200" dirty="0" smtClean="0"/>
              <a:t> (2)</a:t>
            </a:r>
            <a:r>
              <a:rPr lang="en-US" kern="12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2619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1.specialist.ru/Content/Image/SiteTerm/event-manag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328" y="451520"/>
            <a:ext cx="39890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444073" y="397714"/>
            <a:ext cx="6352255" cy="168639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ru-RU" sz="3600" dirty="0" smtClean="0">
                <a:ea typeface="Verdana" pitchFamily="34" charset="0"/>
                <a:cs typeface="Verdana" pitchFamily="34" charset="0"/>
              </a:rPr>
              <a:t>Раздел 6. </a:t>
            </a:r>
            <a:r>
              <a:rPr lang="ru-RU" sz="3600" dirty="0" smtClean="0"/>
              <a:t>Планирование (для системы менеджмента качества)</a:t>
            </a:r>
            <a:endParaRPr lang="en-US" sz="3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21"/>
          <p:cNvSpPr txBox="1">
            <a:spLocks noChangeArrowheads="1"/>
          </p:cNvSpPr>
          <p:nvPr/>
        </p:nvSpPr>
        <p:spPr>
          <a:xfrm>
            <a:off x="2272131" y="2984500"/>
            <a:ext cx="8497888" cy="387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95263" indent="-195263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ru-RU" altLang="ru-RU" sz="2800" dirty="0" smtClean="0"/>
              <a:t>6</a:t>
            </a:r>
            <a:r>
              <a:rPr lang="hu-HU" altLang="ru-RU" sz="2800" dirty="0" smtClean="0"/>
              <a:t>.1 </a:t>
            </a:r>
            <a:r>
              <a:rPr lang="ru-RU" altLang="ru-RU" sz="2800" dirty="0" smtClean="0"/>
              <a:t>Действия в отношении рисков и возможностей</a:t>
            </a:r>
          </a:p>
          <a:p>
            <a:pPr marL="574675" lvl="1" indent="-188913">
              <a:spcAft>
                <a:spcPct val="0"/>
              </a:spcAft>
              <a:buFont typeface="Arial" panose="020B0604020202020204" pitchFamily="34" charset="0"/>
              <a:buNone/>
            </a:pPr>
            <a:endParaRPr lang="hu-HU" altLang="ru-RU" sz="2800" dirty="0" smtClean="0"/>
          </a:p>
          <a:p>
            <a:pPr marL="195263" indent="-195263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ru-RU" altLang="ru-RU" sz="2800" dirty="0" smtClean="0"/>
              <a:t>6</a:t>
            </a:r>
            <a:r>
              <a:rPr lang="hu-HU" altLang="ru-RU" sz="2800" dirty="0" smtClean="0"/>
              <a:t>.</a:t>
            </a:r>
            <a:r>
              <a:rPr lang="ru-RU" altLang="ru-RU" sz="2800" dirty="0" smtClean="0"/>
              <a:t>2</a:t>
            </a:r>
            <a:r>
              <a:rPr lang="hu-HU" altLang="ru-RU" sz="2800" dirty="0" smtClean="0"/>
              <a:t> </a:t>
            </a:r>
            <a:r>
              <a:rPr lang="ru-RU" altLang="ru-RU" sz="2800" dirty="0" smtClean="0"/>
              <a:t>Цели в области качества и планирование их достижения</a:t>
            </a:r>
          </a:p>
          <a:p>
            <a:pPr marL="195263" indent="-195263">
              <a:spcAft>
                <a:spcPct val="0"/>
              </a:spcAft>
              <a:buFont typeface="Wingdings" panose="05000000000000000000" pitchFamily="2" charset="2"/>
              <a:buNone/>
            </a:pPr>
            <a:endParaRPr lang="ru-RU" altLang="ru-RU" sz="2800" dirty="0" smtClean="0"/>
          </a:p>
          <a:p>
            <a:pPr marL="195263" indent="-195263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ru-RU" altLang="ru-RU" sz="2800" dirty="0" smtClean="0"/>
              <a:t>6.3 Планирование изменений</a:t>
            </a:r>
            <a:endParaRPr lang="hu-H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84636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84310" y="0"/>
            <a:ext cx="10018713" cy="80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6</a:t>
            </a:r>
            <a:r>
              <a:rPr lang="hu-H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Планирование</a:t>
            </a:r>
          </a:p>
          <a:p>
            <a:pPr algn="r">
              <a:tabLst>
                <a:tab pos="381000" algn="l"/>
              </a:tabLst>
              <a:defRPr/>
            </a:pPr>
            <a:r>
              <a:rPr lang="ru-RU" sz="28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6.1 Действия в отношении рисков и возможностей</a:t>
            </a:r>
            <a:endParaRPr lang="ru-RU" sz="2800" b="1" dirty="0">
              <a:solidFill>
                <a:srgbClr val="00588E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945" y="1291511"/>
            <a:ext cx="3700593" cy="89009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 bwMode="auto">
          <a:xfrm>
            <a:off x="7559592" y="1291511"/>
            <a:ext cx="3690937" cy="8842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 cap="flat" cmpd="sng" algn="ctr">
            <a:solidFill>
              <a:schemeClr val="accent5"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800" dirty="0"/>
              <a:t>Потребности и ожидания </a:t>
            </a:r>
          </a:p>
          <a:p>
            <a:pPr algn="ctr">
              <a:defRPr/>
            </a:pPr>
            <a:r>
              <a:rPr lang="ru-RU" sz="1800" dirty="0"/>
              <a:t>заинтересованных сторон</a:t>
            </a:r>
            <a:endParaRPr lang="ru-RU" sz="1800" dirty="0">
              <a:latin typeface="Arial" charset="0"/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dirty="0"/>
              <a:t>О</a:t>
            </a:r>
            <a:r>
              <a:rPr lang="ru-RU" sz="2400" dirty="0" smtClean="0"/>
              <a:t>пределить </a:t>
            </a:r>
            <a:r>
              <a:rPr lang="ru-RU" sz="2400" b="1" dirty="0"/>
              <a:t>риски</a:t>
            </a:r>
            <a:r>
              <a:rPr lang="ru-RU" sz="2400" dirty="0"/>
              <a:t> и </a:t>
            </a:r>
            <a:r>
              <a:rPr lang="ru-RU" sz="2400" b="1" dirty="0"/>
              <a:t>возможност</a:t>
            </a:r>
            <a:r>
              <a:rPr lang="ru-RU" sz="2400" dirty="0"/>
              <a:t>и, подлежащие рассмотрению для:</a:t>
            </a:r>
          </a:p>
          <a:p>
            <a:pPr marL="195263" indent="-195263">
              <a:buClr>
                <a:srgbClr val="00629E"/>
              </a:buClr>
              <a:buSzPct val="125000"/>
              <a:buFontTx/>
              <a:buChar char="•"/>
              <a:defRPr/>
            </a:pPr>
            <a:r>
              <a:rPr lang="ru-RU" sz="2000" dirty="0"/>
              <a:t>обеспечения уверенности в том, что система менеджмента качества может достичь своих намеченных результатов;</a:t>
            </a:r>
          </a:p>
          <a:p>
            <a:pPr marL="195263" indent="-195263">
              <a:buClr>
                <a:srgbClr val="00629E"/>
              </a:buClr>
              <a:buSzPct val="125000"/>
              <a:buFontTx/>
              <a:buChar char="•"/>
              <a:defRPr/>
            </a:pPr>
            <a:r>
              <a:rPr lang="ru-RU" sz="2000" dirty="0" smtClean="0"/>
              <a:t>увеличения</a:t>
            </a:r>
            <a:r>
              <a:rPr lang="en-US" sz="2000" dirty="0" smtClean="0"/>
              <a:t> </a:t>
            </a:r>
            <a:r>
              <a:rPr lang="ru-RU" sz="2000" dirty="0" smtClean="0"/>
              <a:t>их желаемого </a:t>
            </a:r>
            <a:r>
              <a:rPr lang="ru-RU" sz="2000" dirty="0"/>
              <a:t>влияния;</a:t>
            </a:r>
          </a:p>
          <a:p>
            <a:pPr marL="195263" indent="-195263">
              <a:buClr>
                <a:srgbClr val="00629E"/>
              </a:buClr>
              <a:buSzPct val="125000"/>
              <a:buFontTx/>
              <a:buChar char="•"/>
              <a:defRPr/>
            </a:pPr>
            <a:r>
              <a:rPr lang="ru-RU" sz="2000" dirty="0"/>
              <a:t>предотвращения или уменьшения </a:t>
            </a:r>
            <a:r>
              <a:rPr lang="ru-RU" sz="2000" dirty="0" smtClean="0"/>
              <a:t>их нежелательного </a:t>
            </a:r>
            <a:r>
              <a:rPr lang="ru-RU" sz="2000" dirty="0"/>
              <a:t>влияния;</a:t>
            </a:r>
          </a:p>
          <a:p>
            <a:pPr marL="195263" indent="-195263">
              <a:buClr>
                <a:srgbClr val="00629E"/>
              </a:buClr>
              <a:buSzPct val="125000"/>
              <a:buFontTx/>
              <a:buChar char="•"/>
              <a:defRPr/>
            </a:pPr>
            <a:r>
              <a:rPr lang="ru-RU" sz="2000" dirty="0"/>
              <a:t>достижения улучшения.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4647403" y="5590840"/>
            <a:ext cx="3692525" cy="8858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 cap="flat" cmpd="sng" algn="ctr">
            <a:solidFill>
              <a:schemeClr val="accent5"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800" dirty="0"/>
              <a:t>Меры в отношении </a:t>
            </a:r>
          </a:p>
          <a:p>
            <a:pPr algn="ctr">
              <a:defRPr/>
            </a:pPr>
            <a:r>
              <a:rPr lang="ru-RU" sz="1800" dirty="0"/>
              <a:t>рисков и возможностей</a:t>
            </a:r>
            <a:endParaRPr lang="ru-RU" sz="1800" dirty="0">
              <a:latin typeface="Arial" charset="0"/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4539453" y="1995567"/>
            <a:ext cx="215900" cy="360363"/>
          </a:xfrm>
          <a:prstGeom prst="downArrow">
            <a:avLst/>
          </a:prstGeom>
          <a:solidFill>
            <a:schemeClr val="accent5"/>
          </a:solidFill>
          <a:ln w="3175" cap="flat" cmpd="sng" algn="ctr">
            <a:solidFill>
              <a:schemeClr val="accent5"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8124028" y="1977937"/>
            <a:ext cx="215900" cy="36036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3175" cap="flat" cmpd="sng" algn="ctr">
            <a:solidFill>
              <a:schemeClr val="accent5"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385715" y="5074944"/>
            <a:ext cx="215900" cy="36036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3175" cap="flat" cmpd="sng" algn="ctr">
            <a:solidFill>
              <a:schemeClr val="accent5"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8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nimBg="1"/>
      <p:bldP spid="7" grpId="0" build="p" autoUpdateAnimBg="0" advAuto="0"/>
      <p:bldP spid="8" grpId="0" animBg="1"/>
      <p:bldP spid="9" grpId="0" animBg="1"/>
      <p:bldP spid="10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84310" y="180475"/>
            <a:ext cx="10018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6</a:t>
            </a:r>
            <a:r>
              <a:rPr lang="hu-H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Планирование</a:t>
            </a:r>
          </a:p>
          <a:p>
            <a:pPr algn="r">
              <a:tabLst>
                <a:tab pos="381000" algn="l"/>
              </a:tabLst>
              <a:defRPr/>
            </a:pPr>
            <a:r>
              <a:rPr lang="ru-RU" sz="28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6.2 Цели в области качества и планирование их достижения (1)</a:t>
            </a:r>
            <a:endParaRPr lang="ru-RU" sz="2800" b="1" dirty="0">
              <a:solidFill>
                <a:srgbClr val="00588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idx="1"/>
          </p:nvPr>
        </p:nvSpPr>
        <p:spPr>
          <a:xfrm>
            <a:off x="1484310" y="1608220"/>
            <a:ext cx="10018713" cy="3974433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dirty="0"/>
              <a:t>Цели в области качества должны: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kern="1200" dirty="0" smtClean="0"/>
              <a:t>быть </a:t>
            </a:r>
            <a:r>
              <a:rPr lang="ru-RU" sz="2000" kern="1200" dirty="0"/>
              <a:t>согласованными с политикой в области качества;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kern="1200" dirty="0" smtClean="0"/>
              <a:t>быть </a:t>
            </a:r>
            <a:r>
              <a:rPr lang="ru-RU" sz="2000" kern="1200" dirty="0"/>
              <a:t>измеримыми;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kern="1200" dirty="0" smtClean="0"/>
              <a:t>учитывать </a:t>
            </a:r>
            <a:r>
              <a:rPr lang="ru-RU" sz="2000" kern="1200" dirty="0"/>
              <a:t>применимые требования;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kern="1200" dirty="0" smtClean="0"/>
              <a:t>быть </a:t>
            </a:r>
            <a:r>
              <a:rPr lang="ru-RU" sz="2000" kern="1200" dirty="0"/>
              <a:t>связанными с обеспечением соответствия продукции и услуг и повышением удовлетворенности потребителей;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kern="1200" dirty="0" smtClean="0"/>
              <a:t>подлежать </a:t>
            </a:r>
            <a:r>
              <a:rPr lang="ru-RU" sz="2000" kern="1200" dirty="0"/>
              <a:t>мониторингу;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kern="1200" dirty="0" smtClean="0"/>
              <a:t>быть </a:t>
            </a:r>
            <a:r>
              <a:rPr lang="ru-RU" sz="2000" kern="1200" dirty="0"/>
              <a:t>доведенными до персонала;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kern="1200" dirty="0" smtClean="0"/>
              <a:t>актуализироваться </a:t>
            </a:r>
            <a:r>
              <a:rPr lang="ru-RU" sz="2000" kern="1200" dirty="0"/>
              <a:t>по мере необходимости.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endParaRPr lang="ru-RU" sz="2000" kern="1200" dirty="0"/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470147" y="5867398"/>
            <a:ext cx="8047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Информация о целях </a:t>
            </a:r>
          </a:p>
          <a:p>
            <a:pPr algn="ctr" eaLnBrk="1" hangingPunct="1"/>
            <a:r>
              <a:rPr lang="ru-RU" altLang="ru-RU" sz="2000" b="1" u="sng" dirty="0"/>
              <a:t>поддерживается как документированная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8400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 advAuto="0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00879" y="0"/>
            <a:ext cx="10018713" cy="175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6</a:t>
            </a:r>
            <a:r>
              <a:rPr lang="hu-H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Планирование</a:t>
            </a:r>
          </a:p>
          <a:p>
            <a:pPr algn="r">
              <a:tabLst>
                <a:tab pos="381000" algn="l"/>
              </a:tabLst>
              <a:defRPr/>
            </a:pPr>
            <a:r>
              <a:rPr lang="ru-RU" sz="28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6.2 Цели в области качества и планирование их достижения (2)</a:t>
            </a:r>
            <a:endParaRPr lang="ru-RU" sz="2800" b="1" dirty="0">
              <a:solidFill>
                <a:srgbClr val="00588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idx="1"/>
          </p:nvPr>
        </p:nvSpPr>
        <p:spPr>
          <a:xfrm>
            <a:off x="1267741" y="1969168"/>
            <a:ext cx="10018713" cy="447975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dirty="0"/>
              <a:t>При планировании действий по достижению целей в области качества организация должна определить: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kern="1200" dirty="0" smtClean="0"/>
              <a:t>что </a:t>
            </a:r>
            <a:r>
              <a:rPr lang="ru-RU" sz="2000" kern="1200" dirty="0"/>
              <a:t>должно быть сделано;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kern="1200" dirty="0" smtClean="0"/>
              <a:t>какие </a:t>
            </a:r>
            <a:r>
              <a:rPr lang="ru-RU" sz="2000" kern="1200" dirty="0"/>
              <a:t>потребуются ресурсы;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kern="1200" dirty="0" smtClean="0"/>
              <a:t>кто </a:t>
            </a:r>
            <a:r>
              <a:rPr lang="ru-RU" sz="2000" kern="1200" dirty="0"/>
              <a:t>будет нести ответственность;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kern="1200" dirty="0" smtClean="0"/>
              <a:t>когда </a:t>
            </a:r>
            <a:r>
              <a:rPr lang="ru-RU" sz="2000" kern="1200" dirty="0"/>
              <a:t>эти действия будут завершены;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kern="1200" dirty="0" smtClean="0"/>
              <a:t>каким </a:t>
            </a:r>
            <a:r>
              <a:rPr lang="ru-RU" sz="2000" kern="1200" dirty="0"/>
              <a:t>образом будут оцениваться результаты.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endParaRPr lang="ru-RU" sz="2000" kern="1200" dirty="0"/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endParaRPr lang="ru-RU" sz="2000" kern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553" y="4209047"/>
            <a:ext cx="2456901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9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 advAuto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84310" y="228601"/>
            <a:ext cx="10018713" cy="97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6</a:t>
            </a:r>
            <a:r>
              <a:rPr lang="hu-H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Планирование</a:t>
            </a:r>
          </a:p>
          <a:p>
            <a:pPr algn="r">
              <a:tabLst>
                <a:tab pos="381000" algn="l"/>
              </a:tabLst>
              <a:defRPr/>
            </a:pPr>
            <a:r>
              <a:rPr lang="ru-RU" sz="2800" b="1" dirty="0" smtClean="0">
                <a:solidFill>
                  <a:srgbClr val="00588E"/>
                </a:solidFill>
                <a:latin typeface="Arial" charset="0"/>
                <a:ea typeface="+mn-ea"/>
                <a:cs typeface="+mn-cs"/>
              </a:rPr>
              <a:t>6.3 Планирование изменений</a:t>
            </a:r>
            <a:endParaRPr lang="ru-RU" sz="2800" b="1" dirty="0">
              <a:solidFill>
                <a:srgbClr val="00588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idx="1"/>
          </p:nvPr>
        </p:nvSpPr>
        <p:spPr>
          <a:xfrm>
            <a:off x="1243678" y="1956414"/>
            <a:ext cx="10018713" cy="22900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Изменения должны осуществляться: </a:t>
            </a:r>
          </a:p>
          <a:p>
            <a:pPr marL="195263" indent="-195263">
              <a:buClr>
                <a:srgbClr val="00629E"/>
              </a:buClr>
              <a:buSzPct val="125000"/>
              <a:buFontTx/>
              <a:buChar char="•"/>
              <a:defRPr/>
            </a:pPr>
            <a:r>
              <a:rPr lang="ru-RU" sz="2400" dirty="0" smtClean="0"/>
              <a:t>на плановой основе и </a:t>
            </a:r>
          </a:p>
          <a:p>
            <a:pPr marL="195263" indent="-195263">
              <a:buClr>
                <a:srgbClr val="00629E"/>
              </a:buClr>
              <a:buSzPct val="125000"/>
              <a:buFontTx/>
              <a:buChar char="•"/>
              <a:defRPr/>
            </a:pPr>
            <a:r>
              <a:rPr lang="ru-RU" sz="2400" dirty="0" smtClean="0"/>
              <a:t>систематизированным образом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endParaRPr lang="ru-RU" sz="2400" kern="1200" dirty="0" smtClean="0"/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endParaRPr lang="ru-RU" sz="24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43678" y="3777918"/>
            <a:ext cx="86391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Организация должна рассматривать:</a:t>
            </a:r>
          </a:p>
          <a:p>
            <a:pPr marL="342900" indent="-342900" eaLnBrk="0" hangingPunct="0">
              <a:spcBef>
                <a:spcPct val="25000"/>
              </a:spcBef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dirty="0"/>
              <a:t>цель вносимого изменения и возможные последствия его внесения;</a:t>
            </a:r>
          </a:p>
          <a:p>
            <a:pPr marL="342900" indent="-342900" eaLnBrk="0" hangingPunct="0">
              <a:spcBef>
                <a:spcPct val="25000"/>
              </a:spcBef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dirty="0"/>
              <a:t>целостность системы менеджмента качества;</a:t>
            </a:r>
          </a:p>
          <a:p>
            <a:pPr marL="342900" indent="-342900" eaLnBrk="0" hangingPunct="0">
              <a:spcBef>
                <a:spcPct val="25000"/>
              </a:spcBef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dirty="0"/>
              <a:t>наличие ресурсов;</a:t>
            </a:r>
          </a:p>
          <a:p>
            <a:pPr marL="342900" indent="-342900" eaLnBrk="0" hangingPunct="0">
              <a:spcBef>
                <a:spcPct val="25000"/>
              </a:spcBef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dirty="0"/>
              <a:t>распределение или перераспределение ответственности и полномочий.</a:t>
            </a:r>
          </a:p>
        </p:txBody>
      </p:sp>
      <p:pic>
        <p:nvPicPr>
          <p:cNvPr id="7" name="Picture 4" descr="C:\Users\grishaes\AppData\Local\Microsoft\Windows\Temporary Internet Files\Content.IE5\U5HLDSJU\check-mar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657" y="1671667"/>
            <a:ext cx="2118391" cy="210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40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 advAuto="0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386" y="962527"/>
            <a:ext cx="9010498" cy="5702968"/>
          </a:xfrm>
          <a:prstGeom prst="rect">
            <a:avLst/>
          </a:prstGeom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84309" y="1"/>
            <a:ext cx="10018713" cy="962526"/>
          </a:xfrm>
        </p:spPr>
        <p:txBody>
          <a:bodyPr/>
          <a:lstStyle/>
          <a:p>
            <a:r>
              <a:rPr lang="ru-RU" kern="1200" dirty="0"/>
              <a:t>Новое по сравнению с </a:t>
            </a:r>
            <a:r>
              <a:rPr lang="en-US" kern="1200" dirty="0"/>
              <a:t>ISO </a:t>
            </a:r>
            <a:r>
              <a:rPr lang="en-US" kern="1200" dirty="0" smtClean="0"/>
              <a:t>9001:2008</a:t>
            </a:r>
            <a:r>
              <a:rPr lang="ru-RU" kern="1200" dirty="0" smtClean="0"/>
              <a:t> (1)</a:t>
            </a:r>
            <a:r>
              <a:rPr lang="en-US" kern="12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4842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856" y="1082842"/>
            <a:ext cx="9974518" cy="5775158"/>
          </a:xfrm>
          <a:prstGeom prst="rect">
            <a:avLst/>
          </a:prstGeom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84310" y="1"/>
            <a:ext cx="10018713" cy="1082842"/>
          </a:xfrm>
        </p:spPr>
        <p:txBody>
          <a:bodyPr/>
          <a:lstStyle/>
          <a:p>
            <a:r>
              <a:rPr lang="ru-RU" kern="1200" dirty="0"/>
              <a:t>Новое по сравнению с </a:t>
            </a:r>
            <a:r>
              <a:rPr lang="en-US" kern="1200" dirty="0"/>
              <a:t>ISO </a:t>
            </a:r>
            <a:r>
              <a:rPr lang="en-US" kern="1200" dirty="0" smtClean="0"/>
              <a:t>9001:2008</a:t>
            </a:r>
            <a:r>
              <a:rPr lang="ru-RU" kern="1200" dirty="0" smtClean="0"/>
              <a:t> (2)</a:t>
            </a:r>
            <a:r>
              <a:rPr lang="en-US" kern="12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7706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752" y="1106904"/>
            <a:ext cx="10328811" cy="5462337"/>
          </a:xfrm>
          <a:prstGeom prst="rect">
            <a:avLst/>
          </a:prstGeom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652753" y="-1"/>
            <a:ext cx="10018713" cy="890337"/>
          </a:xfrm>
        </p:spPr>
        <p:txBody>
          <a:bodyPr>
            <a:normAutofit/>
          </a:bodyPr>
          <a:lstStyle/>
          <a:p>
            <a:r>
              <a:rPr lang="ru-RU" kern="1200" dirty="0"/>
              <a:t>Новое по сравнению с </a:t>
            </a:r>
            <a:r>
              <a:rPr lang="en-US" kern="1200" dirty="0"/>
              <a:t>ISO </a:t>
            </a:r>
            <a:r>
              <a:rPr lang="en-US" kern="1200" dirty="0" smtClean="0"/>
              <a:t>9001:2008</a:t>
            </a:r>
            <a:r>
              <a:rPr lang="ru-RU" kern="1200" dirty="0" smtClean="0"/>
              <a:t> (3)</a:t>
            </a:r>
            <a:r>
              <a:rPr lang="en-US" kern="12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9886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spletnik.ru/img/__post/94/3544747d68ff3ea217470a291a63831b_medium_94b572ac4dd5928b9fb2e14196e05996_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172" y="523119"/>
            <a:ext cx="44481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277737" y="336911"/>
            <a:ext cx="6039435" cy="168639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ru-RU" sz="3600" dirty="0" smtClean="0">
                <a:ea typeface="Verdana" pitchFamily="34" charset="0"/>
                <a:cs typeface="Verdana" pitchFamily="34" charset="0"/>
              </a:rPr>
              <a:t>Раздел 7. </a:t>
            </a:r>
            <a:r>
              <a:rPr lang="ru-RU" sz="3600" dirty="0">
                <a:ea typeface="Verdana" pitchFamily="34" charset="0"/>
                <a:cs typeface="Verdana" pitchFamily="34" charset="0"/>
              </a:rPr>
              <a:t>С</a:t>
            </a:r>
            <a:r>
              <a:rPr lang="ru-RU" sz="3600" dirty="0" smtClean="0">
                <a:ea typeface="Verdana" pitchFamily="34" charset="0"/>
                <a:cs typeface="Verdana" pitchFamily="34" charset="0"/>
              </a:rPr>
              <a:t>редства </a:t>
            </a:r>
            <a:r>
              <a:rPr lang="ru-RU" sz="3600" dirty="0" smtClean="0"/>
              <a:t>обеспечения (1)</a:t>
            </a:r>
            <a:endParaRPr lang="en-US" sz="3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21"/>
          <p:cNvSpPr txBox="1">
            <a:spLocks noChangeArrowheads="1"/>
          </p:cNvSpPr>
          <p:nvPr/>
        </p:nvSpPr>
        <p:spPr>
          <a:xfrm>
            <a:off x="2272130" y="2024321"/>
            <a:ext cx="5761038" cy="423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95263" indent="-195263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ru-RU" altLang="ru-RU" sz="2800" smtClean="0"/>
              <a:t>7</a:t>
            </a:r>
            <a:r>
              <a:rPr lang="hu-HU" altLang="ru-RU" sz="2800" smtClean="0"/>
              <a:t>.1 </a:t>
            </a:r>
            <a:r>
              <a:rPr lang="ru-RU" altLang="ru-RU" sz="2800" smtClean="0"/>
              <a:t>Ресурсы</a:t>
            </a:r>
            <a:endParaRPr lang="hu-HU" altLang="ru-RU" sz="2800" smtClean="0"/>
          </a:p>
          <a:p>
            <a:pPr marL="574675" lvl="1" indent="-188913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800" smtClean="0"/>
              <a:t>7</a:t>
            </a:r>
            <a:r>
              <a:rPr lang="hu-HU" altLang="ru-RU" sz="2800" smtClean="0"/>
              <a:t>.</a:t>
            </a:r>
            <a:r>
              <a:rPr lang="ru-RU" altLang="ru-RU" sz="2800" smtClean="0"/>
              <a:t>1</a:t>
            </a:r>
            <a:r>
              <a:rPr lang="hu-HU" altLang="ru-RU" sz="2800" smtClean="0"/>
              <a:t>.1 </a:t>
            </a:r>
            <a:r>
              <a:rPr lang="ru-RU" altLang="ru-RU" sz="2800" smtClean="0"/>
              <a:t>Общие положения</a:t>
            </a:r>
            <a:endParaRPr lang="hu-HU" altLang="ru-RU" sz="2800" smtClean="0"/>
          </a:p>
          <a:p>
            <a:pPr marL="574675" lvl="1" indent="-188913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800" smtClean="0"/>
              <a:t>7</a:t>
            </a:r>
            <a:r>
              <a:rPr lang="hu-HU" altLang="ru-RU" sz="2800" smtClean="0"/>
              <a:t>.</a:t>
            </a:r>
            <a:r>
              <a:rPr lang="ru-RU" altLang="ru-RU" sz="2800" smtClean="0"/>
              <a:t>1</a:t>
            </a:r>
            <a:r>
              <a:rPr lang="hu-HU" altLang="ru-RU" sz="2800" smtClean="0"/>
              <a:t>.2 </a:t>
            </a:r>
            <a:r>
              <a:rPr lang="ru-RU" altLang="ru-RU" sz="2800" smtClean="0"/>
              <a:t>Люди</a:t>
            </a:r>
          </a:p>
          <a:p>
            <a:pPr marL="574675" lvl="1" indent="-188913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800" smtClean="0"/>
              <a:t>7.1.3 Инфраструктура</a:t>
            </a:r>
          </a:p>
          <a:p>
            <a:pPr marL="574675" lvl="1" indent="-188913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800" smtClean="0"/>
              <a:t>7.1.4 Среда для функционирования процессов</a:t>
            </a:r>
          </a:p>
          <a:p>
            <a:pPr marL="574675" lvl="1" indent="-188913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800" smtClean="0"/>
              <a:t>7.1.5 Ресурсы для мониторинга и измерения</a:t>
            </a:r>
          </a:p>
          <a:p>
            <a:pPr marL="574675" lvl="1" indent="-188913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800" smtClean="0"/>
              <a:t>7.1.6 Знания организации</a:t>
            </a:r>
            <a:endParaRPr lang="hu-HU" altLang="ru-RU" sz="2800" smtClean="0"/>
          </a:p>
          <a:p>
            <a:pPr marL="574675" lvl="1" indent="-188913">
              <a:spcAft>
                <a:spcPct val="0"/>
              </a:spcAft>
              <a:buFont typeface="Arial" panose="020B0604020202020204" pitchFamily="34" charset="0"/>
              <a:buNone/>
            </a:pPr>
            <a:endParaRPr lang="hu-HU" altLang="ru-RU" sz="2800" smtClean="0"/>
          </a:p>
          <a:p>
            <a:pPr marL="195263" indent="-195263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ru-RU" altLang="ru-RU" sz="2800" smtClean="0"/>
              <a:t>7</a:t>
            </a:r>
            <a:r>
              <a:rPr lang="hu-HU" altLang="ru-RU" sz="2800" smtClean="0"/>
              <a:t>.</a:t>
            </a:r>
            <a:r>
              <a:rPr lang="ru-RU" altLang="ru-RU" sz="2800" smtClean="0"/>
              <a:t>2</a:t>
            </a:r>
            <a:r>
              <a:rPr lang="hu-HU" altLang="ru-RU" sz="2800" smtClean="0"/>
              <a:t> </a:t>
            </a:r>
            <a:r>
              <a:rPr lang="ru-RU" altLang="ru-RU" sz="2800" smtClean="0"/>
              <a:t>Компетентность</a:t>
            </a:r>
            <a:endParaRPr lang="hu-H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1979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926432"/>
          </a:xfrm>
        </p:spPr>
        <p:txBody>
          <a:bodyPr/>
          <a:lstStyle/>
          <a:p>
            <a:r>
              <a:rPr lang="ru-RU" dirty="0" smtClean="0"/>
              <a:t>Структура стандарта ИСО 9001-2015. начало </a:t>
            </a:r>
            <a:endParaRPr lang="ru-RU" dirty="0"/>
          </a:p>
        </p:txBody>
      </p:sp>
      <p:sp>
        <p:nvSpPr>
          <p:cNvPr id="5" name="Объект 5"/>
          <p:cNvSpPr>
            <a:spLocks noGrp="1"/>
          </p:cNvSpPr>
          <p:nvPr>
            <p:ph idx="1"/>
          </p:nvPr>
        </p:nvSpPr>
        <p:spPr>
          <a:xfrm>
            <a:off x="1649365" y="1102894"/>
            <a:ext cx="10018713" cy="5755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0.1 Общие положения </a:t>
            </a:r>
          </a:p>
          <a:p>
            <a:pPr marL="0" indent="0">
              <a:buNone/>
            </a:pPr>
            <a:r>
              <a:rPr lang="ru-RU" sz="2400" dirty="0"/>
              <a:t>0.2 Принципы менеджмента качества</a:t>
            </a:r>
          </a:p>
          <a:p>
            <a:pPr marL="0" indent="0">
              <a:buNone/>
            </a:pPr>
            <a:r>
              <a:rPr lang="ru-RU" sz="2400" dirty="0"/>
              <a:t>0.3 Процессный </a:t>
            </a:r>
            <a:r>
              <a:rPr lang="ru-RU" sz="2400" dirty="0" smtClean="0"/>
              <a:t>подход</a:t>
            </a:r>
          </a:p>
          <a:p>
            <a:pPr marL="0" indent="0">
              <a:buNone/>
            </a:pPr>
            <a:r>
              <a:rPr lang="ru-RU" sz="2400" dirty="0" smtClean="0"/>
              <a:t>	0.3.1 </a:t>
            </a:r>
            <a:r>
              <a:rPr lang="ru-RU" sz="2400" dirty="0"/>
              <a:t>Общие </a:t>
            </a:r>
            <a:r>
              <a:rPr lang="ru-RU" sz="2400" dirty="0" smtClean="0"/>
              <a:t>положения</a:t>
            </a:r>
          </a:p>
          <a:p>
            <a:pPr marL="0" indent="0">
              <a:buNone/>
            </a:pPr>
            <a:r>
              <a:rPr lang="ru-RU" sz="2400" dirty="0" smtClean="0"/>
              <a:t>	0.3.2 </a:t>
            </a:r>
            <a:r>
              <a:rPr lang="ru-RU" sz="2400" dirty="0"/>
              <a:t>Цикл "Планируй - Делай - Проверяй - Действуй"</a:t>
            </a:r>
          </a:p>
          <a:p>
            <a:pPr marL="0" indent="0">
              <a:buNone/>
            </a:pPr>
            <a:r>
              <a:rPr lang="ru-RU" sz="2400" dirty="0" smtClean="0"/>
              <a:t>	0.3.3 </a:t>
            </a:r>
            <a:r>
              <a:rPr lang="ru-RU" sz="2400" dirty="0"/>
              <a:t>Риск-ориентированное </a:t>
            </a:r>
            <a:r>
              <a:rPr lang="ru-RU" sz="2400" dirty="0" smtClean="0"/>
              <a:t>мышление</a:t>
            </a:r>
          </a:p>
          <a:p>
            <a:pPr marL="0" indent="0">
              <a:buNone/>
            </a:pPr>
            <a:r>
              <a:rPr lang="ru-RU" sz="2400" dirty="0"/>
              <a:t>0.4 Взаимосвязь с другими стандартами, предназначенными для систем </a:t>
            </a:r>
            <a:r>
              <a:rPr lang="ru-RU" sz="2400" dirty="0" smtClean="0"/>
              <a:t>менеджмента</a:t>
            </a:r>
          </a:p>
          <a:p>
            <a:pPr marL="0" indent="0">
              <a:buNone/>
            </a:pPr>
            <a:r>
              <a:rPr lang="ru-RU" sz="2400" dirty="0"/>
              <a:t>1 Область применения </a:t>
            </a:r>
          </a:p>
          <a:p>
            <a:pPr marL="0" indent="0">
              <a:buNone/>
            </a:pPr>
            <a:r>
              <a:rPr lang="ru-RU" sz="2400" dirty="0"/>
              <a:t>2 Нормативные ссылки </a:t>
            </a:r>
          </a:p>
          <a:p>
            <a:pPr marL="0" indent="0">
              <a:buNone/>
            </a:pPr>
            <a:r>
              <a:rPr lang="ru-RU" sz="2400" dirty="0"/>
              <a:t>3 Термины и определения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72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277737" y="336911"/>
            <a:ext cx="6039435" cy="168639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ru-RU" sz="3600" dirty="0" smtClean="0">
                <a:ea typeface="Verdana" pitchFamily="34" charset="0"/>
                <a:cs typeface="Verdana" pitchFamily="34" charset="0"/>
              </a:rPr>
              <a:t>Раздел 7. </a:t>
            </a:r>
            <a:r>
              <a:rPr lang="ru-RU" sz="3600" dirty="0">
                <a:ea typeface="Verdana" pitchFamily="34" charset="0"/>
                <a:cs typeface="Verdana" pitchFamily="34" charset="0"/>
              </a:rPr>
              <a:t>С</a:t>
            </a:r>
            <a:r>
              <a:rPr lang="ru-RU" sz="3600" dirty="0" smtClean="0">
                <a:ea typeface="Verdana" pitchFamily="34" charset="0"/>
                <a:cs typeface="Verdana" pitchFamily="34" charset="0"/>
              </a:rPr>
              <a:t>редства </a:t>
            </a:r>
            <a:r>
              <a:rPr lang="ru-RU" sz="3600" dirty="0" smtClean="0"/>
              <a:t>обеспечения (2)</a:t>
            </a:r>
            <a:endParaRPr lang="en-US" sz="36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4" descr="Рисунок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336911"/>
            <a:ext cx="2481263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1"/>
          <p:cNvSpPr txBox="1">
            <a:spLocks noChangeArrowheads="1"/>
          </p:cNvSpPr>
          <p:nvPr/>
        </p:nvSpPr>
        <p:spPr>
          <a:xfrm>
            <a:off x="2601311" y="2229139"/>
            <a:ext cx="5761038" cy="423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95263" indent="-195263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ru-RU" altLang="ru-RU" sz="2800" smtClean="0"/>
              <a:t>7</a:t>
            </a:r>
            <a:r>
              <a:rPr lang="hu-HU" altLang="ru-RU" sz="2800" smtClean="0"/>
              <a:t>.</a:t>
            </a:r>
            <a:r>
              <a:rPr lang="ru-RU" altLang="ru-RU" sz="2800" smtClean="0"/>
              <a:t>3</a:t>
            </a:r>
            <a:r>
              <a:rPr lang="hu-HU" altLang="ru-RU" sz="2800" smtClean="0"/>
              <a:t> </a:t>
            </a:r>
            <a:r>
              <a:rPr lang="ru-RU" altLang="ru-RU" sz="2800" smtClean="0"/>
              <a:t>Осведомлённость</a:t>
            </a:r>
            <a:endParaRPr lang="hu-HU" altLang="ru-RU" sz="2800" smtClean="0"/>
          </a:p>
          <a:p>
            <a:pPr marL="574675" lvl="1" indent="-188913">
              <a:spcAft>
                <a:spcPct val="0"/>
              </a:spcAft>
              <a:buFont typeface="Arial" panose="020B0604020202020204" pitchFamily="34" charset="0"/>
              <a:buNone/>
            </a:pPr>
            <a:endParaRPr lang="hu-HU" altLang="ru-RU" sz="2800" smtClean="0"/>
          </a:p>
          <a:p>
            <a:pPr marL="195263" indent="-195263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ru-RU" altLang="ru-RU" sz="2800" smtClean="0"/>
              <a:t>7</a:t>
            </a:r>
            <a:r>
              <a:rPr lang="hu-HU" altLang="ru-RU" sz="2800" smtClean="0"/>
              <a:t>.</a:t>
            </a:r>
            <a:r>
              <a:rPr lang="ru-RU" altLang="ru-RU" sz="2800" smtClean="0"/>
              <a:t>4</a:t>
            </a:r>
            <a:r>
              <a:rPr lang="hu-HU" altLang="ru-RU" sz="2800" smtClean="0"/>
              <a:t> </a:t>
            </a:r>
            <a:r>
              <a:rPr lang="ru-RU" altLang="ru-RU" sz="2800" smtClean="0"/>
              <a:t>Обмен информацией</a:t>
            </a:r>
          </a:p>
          <a:p>
            <a:pPr marL="195263" indent="-195263">
              <a:spcAft>
                <a:spcPct val="0"/>
              </a:spcAft>
              <a:buFont typeface="Wingdings" panose="05000000000000000000" pitchFamily="2" charset="2"/>
              <a:buNone/>
            </a:pPr>
            <a:endParaRPr lang="ru-RU" altLang="ru-RU" sz="2800" smtClean="0"/>
          </a:p>
          <a:p>
            <a:pPr marL="195263" indent="-195263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ru-RU" altLang="ru-RU" sz="2800" smtClean="0"/>
              <a:t>7.5 Документированная информация</a:t>
            </a:r>
          </a:p>
          <a:p>
            <a:pPr marL="574675" lvl="1" indent="-188913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800" smtClean="0"/>
              <a:t>7</a:t>
            </a:r>
            <a:r>
              <a:rPr lang="hu-HU" altLang="ru-RU" sz="2800" smtClean="0"/>
              <a:t>.</a:t>
            </a:r>
            <a:r>
              <a:rPr lang="ru-RU" altLang="ru-RU" sz="2800" smtClean="0"/>
              <a:t>5</a:t>
            </a:r>
            <a:r>
              <a:rPr lang="hu-HU" altLang="ru-RU" sz="2800" smtClean="0"/>
              <a:t>.1 </a:t>
            </a:r>
            <a:r>
              <a:rPr lang="ru-RU" altLang="ru-RU" sz="2800" smtClean="0"/>
              <a:t>Общие положения</a:t>
            </a:r>
            <a:endParaRPr lang="hu-HU" altLang="ru-RU" sz="2800" smtClean="0"/>
          </a:p>
          <a:p>
            <a:pPr marL="574675" lvl="1" indent="-188913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800" smtClean="0"/>
              <a:t>7</a:t>
            </a:r>
            <a:r>
              <a:rPr lang="hu-HU" altLang="ru-RU" sz="2800" smtClean="0"/>
              <a:t>.</a:t>
            </a:r>
            <a:r>
              <a:rPr lang="ru-RU" altLang="ru-RU" sz="2800" smtClean="0"/>
              <a:t>5</a:t>
            </a:r>
            <a:r>
              <a:rPr lang="hu-HU" altLang="ru-RU" sz="2800" smtClean="0"/>
              <a:t>.2 </a:t>
            </a:r>
            <a:r>
              <a:rPr lang="ru-RU" altLang="ru-RU" sz="2800" smtClean="0"/>
              <a:t>Создание и актуализация</a:t>
            </a:r>
          </a:p>
          <a:p>
            <a:pPr marL="574675" lvl="1" indent="-188913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800" smtClean="0"/>
              <a:t>7.5.3 Управление документированной информацией</a:t>
            </a:r>
          </a:p>
          <a:p>
            <a:pPr marL="195263" indent="-195263">
              <a:spcAft>
                <a:spcPct val="0"/>
              </a:spcAft>
              <a:buFont typeface="Wingdings" panose="05000000000000000000" pitchFamily="2" charset="2"/>
              <a:buNone/>
            </a:pPr>
            <a:endParaRPr lang="hu-H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09418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title"/>
          </p:nvPr>
        </p:nvSpPr>
        <p:spPr>
          <a:xfrm>
            <a:off x="1484310" y="228600"/>
            <a:ext cx="10018713" cy="757989"/>
          </a:xfrm>
        </p:spPr>
        <p:txBody>
          <a:bodyPr>
            <a:normAutofit fontScale="90000"/>
          </a:bodyPr>
          <a:lstStyle/>
          <a:p>
            <a:pPr algn="r">
              <a:lnSpc>
                <a:spcPct val="80000"/>
              </a:lnSpc>
              <a:tabLst>
                <a:tab pos="381000" algn="l"/>
              </a:tabLst>
              <a:defRPr/>
            </a:pPr>
            <a:r>
              <a:rPr lang="ru-RU" sz="4000" b="1" kern="1200" dirty="0">
                <a:solidFill>
                  <a:srgbClr val="00588E"/>
                </a:solidFill>
                <a:ea typeface="+mn-ea"/>
                <a:cs typeface="+mn-cs"/>
              </a:rPr>
              <a:t>7</a:t>
            </a:r>
            <a:r>
              <a:rPr lang="hu-HU" sz="4000" b="1" kern="1200" dirty="0">
                <a:solidFill>
                  <a:srgbClr val="00588E"/>
                </a:solidFill>
                <a:ea typeface="+mn-ea"/>
                <a:cs typeface="+mn-cs"/>
              </a:rPr>
              <a:t>. </a:t>
            </a:r>
            <a:r>
              <a:rPr lang="ru-RU" sz="4000" b="1" kern="1200" dirty="0" smtClean="0">
                <a:solidFill>
                  <a:srgbClr val="00588E"/>
                </a:solidFill>
                <a:ea typeface="+mn-ea"/>
                <a:cs typeface="+mn-cs"/>
              </a:rPr>
              <a:t>Обеспечение</a:t>
            </a:r>
            <a:br>
              <a:rPr lang="ru-RU" sz="4000" b="1" kern="1200" dirty="0" smtClean="0">
                <a:solidFill>
                  <a:srgbClr val="00588E"/>
                </a:solidFill>
                <a:ea typeface="+mn-ea"/>
                <a:cs typeface="+mn-cs"/>
              </a:rPr>
            </a:br>
            <a:r>
              <a:rPr lang="ru-RU" sz="2800" b="1" kern="1200" dirty="0" smtClean="0">
                <a:solidFill>
                  <a:srgbClr val="00588E"/>
                </a:solidFill>
                <a:ea typeface="+mn-ea"/>
                <a:cs typeface="+mn-cs"/>
              </a:rPr>
              <a:t>7.1 Ресурсы (1)</a:t>
            </a:r>
            <a:endParaRPr lang="hu-HU" sz="4000" b="1" kern="1200" dirty="0">
              <a:solidFill>
                <a:srgbClr val="00588E"/>
              </a:solidFill>
              <a:ea typeface="+mn-ea"/>
              <a:cs typeface="+mn-cs"/>
            </a:endParaRP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>
          <a:xfrm>
            <a:off x="1484310" y="1346909"/>
            <a:ext cx="604837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95263" indent="-195263">
              <a:buFont typeface="Wingdings" panose="05000000000000000000" pitchFamily="2" charset="2"/>
              <a:buNone/>
            </a:pPr>
            <a:r>
              <a:rPr lang="en-US" altLang="ru-RU" b="1" smtClean="0">
                <a:solidFill>
                  <a:srgbClr val="007AC2"/>
                </a:solidFill>
              </a:rPr>
              <a:t>7</a:t>
            </a:r>
            <a:r>
              <a:rPr lang="ru-RU" altLang="ru-RU" b="1" smtClean="0">
                <a:solidFill>
                  <a:srgbClr val="007AC2"/>
                </a:solidFill>
              </a:rPr>
              <a:t>.1.1 Общие положения</a:t>
            </a:r>
            <a:endParaRPr lang="ru-RU" altLang="ru-RU" b="1" dirty="0" smtClean="0">
              <a:solidFill>
                <a:srgbClr val="007AC2"/>
              </a:solidFill>
            </a:endParaRPr>
          </a:p>
        </p:txBody>
      </p:sp>
      <p:sp>
        <p:nvSpPr>
          <p:cNvPr id="6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1482722" y="2313210"/>
            <a:ext cx="100187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+mj-lt"/>
              </a:rPr>
              <a:t>Организация должна определить и обеспечить наличие ресурсов, необходимых для разработки, внедрения, поддержания и постоянного улучшения системы менеджмента качества.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82722" y="3760704"/>
            <a:ext cx="778192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/>
              <a:t>Организация должна рассматривать:</a:t>
            </a:r>
          </a:p>
          <a:p>
            <a:pPr marL="342900" indent="-342900">
              <a:spcBef>
                <a:spcPct val="25000"/>
              </a:spcBef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dirty="0"/>
              <a:t>возможности и ограничения, связанные с существующими внутренними ресурсами;</a:t>
            </a:r>
          </a:p>
          <a:p>
            <a:pPr marL="342900" indent="-342900">
              <a:spcBef>
                <a:spcPct val="25000"/>
              </a:spcBef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dirty="0"/>
              <a:t>то, что необходимо получить от внешних поставщиков.</a:t>
            </a:r>
          </a:p>
        </p:txBody>
      </p:sp>
      <p:pic>
        <p:nvPicPr>
          <p:cNvPr id="8" name="Picture 6" descr="j0233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4647" y="3760704"/>
            <a:ext cx="2238375" cy="227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735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 advAuto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84310" y="252663"/>
            <a:ext cx="10018713" cy="87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80000"/>
              </a:lnSpc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</a:t>
            </a:r>
            <a:r>
              <a:rPr lang="hu-H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Обеспечение</a:t>
            </a:r>
            <a:b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7.1 Ресурсы (2)</a:t>
            </a:r>
            <a:endParaRPr lang="hu-HU" sz="40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1484310" y="1539415"/>
            <a:ext cx="60499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en-US" sz="2400" b="1" kern="0" dirty="0" smtClean="0">
                <a:solidFill>
                  <a:srgbClr val="007AC2"/>
                </a:solidFill>
                <a:latin typeface="+mj-lt"/>
              </a:rPr>
              <a:t>7</a:t>
            </a: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.1.2 Люди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1484309" y="1898983"/>
            <a:ext cx="10018713" cy="3124201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400" dirty="0" smtClean="0"/>
              <a:t>Организация должна определить и обеспечить наличие лиц, необходимых для результативного внедрения системы менеджмента качества и для функционирования и управления ее процессами.</a:t>
            </a:r>
          </a:p>
        </p:txBody>
      </p:sp>
      <p:pic>
        <p:nvPicPr>
          <p:cNvPr id="7" name="Picture 2" descr="C:\Users\grishaes\AppData\Local\Microsoft\Windows\Temporary Internet Files\Content.IE5\C23WZ95B\highres_34254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4" y="4268327"/>
            <a:ext cx="358616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40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 advAuto="0"/>
      <p:bldP spid="6" grpId="0" build="p" autoUpdateAnimBg="0" advAuto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49006" y="180474"/>
            <a:ext cx="10018713" cy="83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80000"/>
              </a:lnSpc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</a:t>
            </a:r>
            <a:r>
              <a:rPr lang="hu-H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Обеспечение</a:t>
            </a:r>
            <a:b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7.1 Ресурсы (3)</a:t>
            </a:r>
            <a:endParaRPr lang="hu-HU" sz="40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1749006" y="1269082"/>
            <a:ext cx="6049962" cy="4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en-US" sz="2400" b="1" kern="0" dirty="0" smtClean="0">
                <a:solidFill>
                  <a:srgbClr val="007AC2"/>
                </a:solidFill>
                <a:latin typeface="+mj-lt"/>
              </a:rPr>
              <a:t>7</a:t>
            </a: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.1.3 Инфраструктура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749006" y="1293146"/>
            <a:ext cx="10018713" cy="2305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altLang="ru-RU" smtClean="0"/>
              <a:t>Организация должна определить, создать и поддерживать инфраструктуру, необходимую для функционирования ее процессов с целью достижения соответствия продукции и услуг.</a:t>
            </a:r>
            <a:endParaRPr lang="ru-RU" altLang="ru-RU" dirty="0" smtClean="0"/>
          </a:p>
        </p:txBody>
      </p:sp>
      <p:sp>
        <p:nvSpPr>
          <p:cNvPr id="7" name="Овал 6"/>
          <p:cNvSpPr/>
          <p:nvPr/>
        </p:nvSpPr>
        <p:spPr bwMode="auto">
          <a:xfrm>
            <a:off x="4408946" y="3122991"/>
            <a:ext cx="3887788" cy="9985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accent5"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000" dirty="0"/>
              <a:t>Оборудование, технические </a:t>
            </a:r>
          </a:p>
          <a:p>
            <a:pPr algn="ctr">
              <a:defRPr/>
            </a:pPr>
            <a:r>
              <a:rPr lang="ru-RU" sz="2000" dirty="0"/>
              <a:t>и программные средства</a:t>
            </a:r>
            <a:endParaRPr lang="ru-RU" sz="2000" dirty="0"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683962" y="4121528"/>
            <a:ext cx="3673475" cy="9985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accent5"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000" dirty="0"/>
              <a:t>Здания, инженерные сети, </a:t>
            </a:r>
          </a:p>
          <a:p>
            <a:pPr algn="ctr">
              <a:defRPr/>
            </a:pPr>
            <a:r>
              <a:rPr lang="ru-RU" sz="2000" dirty="0"/>
              <a:t>системы</a:t>
            </a:r>
            <a:endParaRPr lang="ru-RU" sz="2000" dirty="0">
              <a:latin typeface="Arial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8348243" y="4121528"/>
            <a:ext cx="3419475" cy="9985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accent5"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000" dirty="0"/>
              <a:t>Транспорт</a:t>
            </a:r>
            <a:endParaRPr lang="ru-RU" sz="2000" dirty="0">
              <a:latin typeface="Arial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4408946" y="5495473"/>
            <a:ext cx="3887788" cy="9985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accent5"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000" dirty="0"/>
              <a:t>Системы связи, </a:t>
            </a:r>
          </a:p>
          <a:p>
            <a:pPr algn="ctr">
              <a:defRPr/>
            </a:pPr>
            <a:r>
              <a:rPr lang="ru-RU" sz="2000" dirty="0"/>
              <a:t>информационные системы</a:t>
            </a:r>
            <a:endParaRPr lang="ru-RU" sz="2000" dirty="0">
              <a:latin typeface="Arial" charset="0"/>
            </a:endParaRPr>
          </a:p>
        </p:txBody>
      </p:sp>
      <p:pic>
        <p:nvPicPr>
          <p:cNvPr id="11" name="Picture 3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659" y="4200033"/>
            <a:ext cx="1122362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61" y="4964243"/>
            <a:ext cx="18192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Program Files (x86)\Microsoft Office\MEDIA\CAGCAT10\j0251925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146" y="5331166"/>
            <a:ext cx="13319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11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build="p" autoUpdateAnimBg="0" advAuto="0"/>
      <p:bldP spid="5" grpId="0" build="p" autoUpdateAnimBg="0" advAuto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69322" y="252663"/>
            <a:ext cx="10018713" cy="78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80000"/>
              </a:lnSpc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</a:t>
            </a:r>
            <a:r>
              <a:rPr lang="hu-H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Обеспечение</a:t>
            </a:r>
            <a:b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7.1 Ресурсы (4)</a:t>
            </a:r>
            <a:endParaRPr lang="hu-HU" sz="40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1869322" y="1034716"/>
            <a:ext cx="82026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en-US" sz="2400" b="1" kern="0" dirty="0" smtClean="0">
                <a:solidFill>
                  <a:srgbClr val="007AC2"/>
                </a:solidFill>
                <a:latin typeface="+mj-lt"/>
              </a:rPr>
              <a:t>7</a:t>
            </a: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.1.4 Среда для функционирования процессов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869322" y="1708024"/>
            <a:ext cx="8497887" cy="1655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altLang="ru-RU" smtClean="0"/>
              <a:t>Организация должна определить, создать и поддерживать среду, необходимую для функционирования ее процессов и достижения соответствия требованиям к продукции и услугам.</a:t>
            </a:r>
            <a:endParaRPr lang="ru-RU" alt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620000" y="3935787"/>
            <a:ext cx="4572000" cy="1847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Факторы:</a:t>
            </a:r>
          </a:p>
          <a:p>
            <a:pPr marL="342900" indent="-342900">
              <a:spcBef>
                <a:spcPct val="25000"/>
              </a:spcBef>
              <a:buClr>
                <a:srgbClr val="00629E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Социальные</a:t>
            </a:r>
          </a:p>
          <a:p>
            <a:pPr marL="342900" indent="-342900">
              <a:spcBef>
                <a:spcPct val="25000"/>
              </a:spcBef>
              <a:buClr>
                <a:srgbClr val="00629E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Психологические</a:t>
            </a:r>
          </a:p>
          <a:p>
            <a:pPr marL="342900" indent="-342900">
              <a:spcBef>
                <a:spcPct val="25000"/>
              </a:spcBef>
              <a:buClr>
                <a:srgbClr val="00629E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Физические</a:t>
            </a:r>
          </a:p>
        </p:txBody>
      </p:sp>
      <p:pic>
        <p:nvPicPr>
          <p:cNvPr id="7" name="Picture 3" descr="C:\Users\grishaes\AppData\Local\Microsoft\Windows\Temporary Internet Files\Content.IE5\U5HLDSJU\comp_bot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322" y="3757987"/>
            <a:ext cx="2967038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2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build="p" autoUpdateAnimBg="0" advAuto="0"/>
      <p:bldP spid="5" grpId="0" build="p" autoUpdateAnimBg="0" advAuto="0"/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56501" y="228601"/>
            <a:ext cx="10018713" cy="80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80000"/>
              </a:lnSpc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</a:t>
            </a:r>
            <a:r>
              <a:rPr lang="hu-H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Обеспечение</a:t>
            </a:r>
            <a:b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7.1 Ресурсы (5)</a:t>
            </a:r>
            <a:endParaRPr lang="hu-HU" sz="40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1556501" y="1106908"/>
            <a:ext cx="82026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en-US" sz="2400" b="1" kern="0" dirty="0" smtClean="0">
                <a:solidFill>
                  <a:srgbClr val="007AC2"/>
                </a:solidFill>
                <a:latin typeface="+mj-lt"/>
              </a:rPr>
              <a:t>7</a:t>
            </a: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.1.5 Ресурсы для мониторинга и измерения. Общие требования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556501" y="2326691"/>
            <a:ext cx="8742362" cy="3240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200" smtClean="0"/>
              <a:t>Определить и предоставить ресурсы, необходимые для обеспечения имеющих законную силу и надежных результатов в тех случаях, когда мониторинг или измерения используются для подтверждения соответствия продукции и услуг требованиям.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200" smtClean="0"/>
              <a:t>Организация должна обеспечить, чтобы предоставленные ресурсы: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были пригодными для конкретного типа предпринимаемых действий по мониторингу и изменению;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поддерживались в рабочем состоянии в целях сохранения их пригодности для предусмотренных целей.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000" dirty="0"/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1993856" y="5713410"/>
            <a:ext cx="914400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u="sng" dirty="0">
                <a:latin typeface="+mj-lt"/>
              </a:rPr>
              <a:t>Сохранять документированную информацию </a:t>
            </a:r>
            <a:r>
              <a:rPr lang="ru-RU" altLang="ru-RU" sz="2000" b="1" dirty="0">
                <a:latin typeface="+mj-lt"/>
              </a:rPr>
              <a:t>в качестве свидетельства пригодности ресурсов для мониторинга и измерения</a:t>
            </a:r>
          </a:p>
        </p:txBody>
      </p:sp>
    </p:spTree>
    <p:extLst>
      <p:ext uri="{BB962C8B-B14F-4D97-AF65-F5344CB8AC3E}">
        <p14:creationId xmlns:p14="http://schemas.microsoft.com/office/powerpoint/2010/main" val="224180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build="p" autoUpdateAnimBg="0" advAuto="0"/>
      <p:bldP spid="5" grpId="0" build="p" autoUpdateAnimBg="0" advAuto="0"/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24943" y="276727"/>
            <a:ext cx="10018713" cy="58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80000"/>
              </a:lnSpc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</a:t>
            </a:r>
            <a:r>
              <a:rPr lang="hu-H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Обеспечение</a:t>
            </a:r>
            <a:b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7.1 Ресурсы (6)</a:t>
            </a:r>
            <a:endParaRPr lang="hu-HU" sz="40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1960145" y="1366086"/>
            <a:ext cx="82026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en-US" sz="2400" b="1" kern="0" dirty="0" smtClean="0">
                <a:solidFill>
                  <a:srgbClr val="007AC2"/>
                </a:solidFill>
                <a:latin typeface="+mj-lt"/>
              </a:rPr>
              <a:t>7</a:t>
            </a: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.1.5 Ресурсы для мониторинга и измерения. </a:t>
            </a:r>
            <a:r>
              <a:rPr lang="ru-RU" sz="2400" b="1" kern="0" dirty="0" err="1" smtClean="0">
                <a:solidFill>
                  <a:srgbClr val="007AC2"/>
                </a:solidFill>
                <a:latin typeface="+mj-lt"/>
              </a:rPr>
              <a:t>Прослеживаемость</a:t>
            </a: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 измерения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24943" y="2301792"/>
            <a:ext cx="9005888" cy="43005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В тех случаях, когда </a:t>
            </a:r>
            <a:r>
              <a:rPr lang="ru-RU" sz="2000" dirty="0" err="1"/>
              <a:t>прослеживаемость</a:t>
            </a:r>
            <a:r>
              <a:rPr lang="ru-RU" sz="2000" dirty="0"/>
              <a:t> измерения является требованием или рассматривается организацией в качестве важного элемента для обеспечения уверенности в правомочности</a:t>
            </a:r>
            <a:r>
              <a:rPr lang="ru-RU" sz="2000" i="1" dirty="0"/>
              <a:t> </a:t>
            </a:r>
            <a:r>
              <a:rPr lang="ru-RU" sz="2000" dirty="0"/>
              <a:t>результатов измерения, измерительное оборудование должно быть:</a:t>
            </a:r>
          </a:p>
          <a:p>
            <a:pPr marL="342900" indent="-342900" eaLnBrk="0" hangingPunct="0">
              <a:spcBef>
                <a:spcPct val="25000"/>
              </a:spcBef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1800" dirty="0"/>
              <a:t>откалибровано и/или </a:t>
            </a:r>
            <a:r>
              <a:rPr lang="ru-RU" sz="1800" dirty="0" err="1"/>
              <a:t>поверено</a:t>
            </a:r>
            <a:r>
              <a:rPr lang="ru-RU" sz="1800" dirty="0"/>
              <a:t> через установленные периоды или перед его применением по эталонам, передающим размеры единиц в сравнении с международными или национальными эталонами. При отсутствии таких эталонов база, использованная для калибровки или поверки, должна быть зарегистрированной и сохраняться в качестве документированной информации;</a:t>
            </a:r>
          </a:p>
          <a:p>
            <a:pPr marL="342900" indent="-342900" eaLnBrk="0" hangingPunct="0">
              <a:spcBef>
                <a:spcPct val="25000"/>
              </a:spcBef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1800" dirty="0"/>
              <a:t>идентифицировано в целях установления их статуса;</a:t>
            </a:r>
          </a:p>
          <a:p>
            <a:pPr marL="342900" indent="-342900" eaLnBrk="0" hangingPunct="0">
              <a:spcBef>
                <a:spcPct val="25000"/>
              </a:spcBef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1800" dirty="0"/>
              <a:t>защищено от регулировок, повреждения и ухудшения состояния, которые сделали бы недействительными статус калибровки и последующие результаты измерения.</a:t>
            </a:r>
          </a:p>
        </p:txBody>
      </p:sp>
    </p:spTree>
    <p:extLst>
      <p:ext uri="{BB962C8B-B14F-4D97-AF65-F5344CB8AC3E}">
        <p14:creationId xmlns:p14="http://schemas.microsoft.com/office/powerpoint/2010/main" val="130007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build="p" autoUpdateAnimBg="0" advAuto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52753" y="0"/>
            <a:ext cx="10018713" cy="9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80000"/>
              </a:lnSpc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</a:t>
            </a:r>
            <a:r>
              <a:rPr lang="hu-H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Обеспечение</a:t>
            </a:r>
            <a:b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7.1 Ресурсы (7)</a:t>
            </a:r>
            <a:endParaRPr lang="hu-HU" sz="40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1887034" y="1099594"/>
            <a:ext cx="82026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en-US" sz="2400" b="1" kern="0" dirty="0" smtClean="0">
                <a:solidFill>
                  <a:srgbClr val="007AC2"/>
                </a:solidFill>
                <a:latin typeface="+mj-lt"/>
              </a:rPr>
              <a:t>7</a:t>
            </a: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.1.5 Ресурсы для мониторинга и измерения. </a:t>
            </a:r>
            <a:r>
              <a:rPr lang="ru-RU" sz="2400" b="1" kern="0" dirty="0" err="1" smtClean="0">
                <a:solidFill>
                  <a:srgbClr val="007AC2"/>
                </a:solidFill>
                <a:latin typeface="+mj-lt"/>
              </a:rPr>
              <a:t>Прослеживаемость</a:t>
            </a: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 измерения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887034" y="2517942"/>
            <a:ext cx="7499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+mn-lt"/>
              </a:rPr>
              <a:t>Организация должна определить правомочность предыдущих результатов измерения в тех случаях, когда было обнаружено, что измерительное оборудование непригодно для применения по его прямому назначению и, при необходимости предпринять корректирующее действие.</a:t>
            </a:r>
          </a:p>
        </p:txBody>
      </p:sp>
      <p:pic>
        <p:nvPicPr>
          <p:cNvPr id="6" name="Picture 2" descr="C:\Users\grishaes\AppData\Local\Microsoft\Windows\Temporary Internet Files\Content.IE5\ZYMJZJWE\70px-Measuring_cylindertrue_colour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647" y="3165367"/>
            <a:ext cx="1168402" cy="33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71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build="p" autoUpdateAnimBg="0" advAuto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24943" y="0"/>
            <a:ext cx="10018713" cy="104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80000"/>
              </a:lnSpc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</a:t>
            </a:r>
            <a:r>
              <a:rPr lang="hu-H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Обеспечение</a:t>
            </a:r>
            <a:b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7.1 Ресурсы (8)</a:t>
            </a:r>
            <a:endParaRPr lang="hu-HU" sz="40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1724943" y="1046747"/>
            <a:ext cx="8856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j-lt"/>
              </a:rPr>
              <a:t>Знания</a:t>
            </a:r>
            <a:r>
              <a:rPr lang="ru-RU" altLang="ru-RU" sz="2400" dirty="0">
                <a:latin typeface="+mj-lt"/>
              </a:rPr>
              <a:t> – это информация, которая используется и которой обмениваются для достижения целей организации.</a:t>
            </a: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1724943" y="2093494"/>
            <a:ext cx="82026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en-US" sz="2400" b="1" kern="0" dirty="0" smtClean="0">
                <a:solidFill>
                  <a:srgbClr val="007AC2"/>
                </a:solidFill>
                <a:latin typeface="+mj-lt"/>
              </a:rPr>
              <a:t>7</a:t>
            </a: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.1.6 Знания организации</a:t>
            </a: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724943" y="2812630"/>
            <a:ext cx="9560678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+mj-lt"/>
              </a:rPr>
              <a:t>Организация должна определить знания, необходимые для функционирования ее процессов и для достижения соответствия продукции и услуг.</a:t>
            </a:r>
          </a:p>
          <a:p>
            <a:pPr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+mj-lt"/>
              </a:rPr>
              <a:t>Знания должны поддерживаться на необходимом уровне  и быть доступными  в необходимом объеме.</a:t>
            </a:r>
          </a:p>
          <a:p>
            <a:pPr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+mj-lt"/>
              </a:rPr>
              <a:t>При рассмотрении изменяющихся нужд и тенденций организация должна оценивать текущий уровень знаний и определять, каким образом получить или обеспечить доступ к дополнительным знаниям и их необходимым обновлениям.</a:t>
            </a:r>
          </a:p>
        </p:txBody>
      </p:sp>
    </p:spTree>
    <p:extLst>
      <p:ext uri="{BB962C8B-B14F-4D97-AF65-F5344CB8AC3E}">
        <p14:creationId xmlns:p14="http://schemas.microsoft.com/office/powerpoint/2010/main" val="402189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/>
      <p:bldP spid="5" grpId="0" build="p" autoUpdateAnimBg="0" advAuto="0"/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52753" y="300790"/>
            <a:ext cx="10018713" cy="95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80000"/>
              </a:lnSpc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</a:t>
            </a:r>
            <a:r>
              <a:rPr lang="hu-H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Обеспечение</a:t>
            </a:r>
            <a:b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7.2 Компетентность</a:t>
            </a:r>
            <a:endParaRPr lang="hu-HU" sz="40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Rectangle 1030"/>
          <p:cNvSpPr txBox="1">
            <a:spLocks noChangeArrowheads="1"/>
          </p:cNvSpPr>
          <p:nvPr/>
        </p:nvSpPr>
        <p:spPr>
          <a:xfrm>
            <a:off x="1652753" y="1540042"/>
            <a:ext cx="10018713" cy="4981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mtClean="0"/>
              <a:t>Организация должна: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mtClean="0"/>
              <a:t>определять необходимую компетентность лиц(а), выполняющих(его) работу под ее управлением, которая оказывает влияние на результаты деятельности и результативность системы менеджмента качества;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mtClean="0"/>
              <a:t>обеспечивать компетентность этих лиц на основе соответствующего образования, подготовки или опыта;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mtClean="0"/>
              <a:t>где это возможно, предпринимать действия, направленные на получение требуемой компетентности, и оценивать результативность предпринятых действий;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mtClean="0"/>
              <a:t> </a:t>
            </a:r>
            <a:r>
              <a:rPr lang="ru-RU" b="1" u="sng" smtClean="0"/>
              <a:t>сохранять соответствующую документированную информацию, подтверждающую компетентность.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7976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ru-RU" dirty="0" smtClean="0"/>
              <a:t>Структура стандарта ИСО 9001-2015. продолжение  </a:t>
            </a:r>
            <a:endParaRPr lang="ru-RU" dirty="0"/>
          </a:p>
        </p:txBody>
      </p:sp>
      <p:sp>
        <p:nvSpPr>
          <p:cNvPr id="5" name="Объект 5"/>
          <p:cNvSpPr>
            <a:spLocks noGrp="1"/>
          </p:cNvSpPr>
          <p:nvPr>
            <p:ph idx="1"/>
          </p:nvPr>
        </p:nvSpPr>
        <p:spPr>
          <a:xfrm>
            <a:off x="1484310" y="1419726"/>
            <a:ext cx="10018713" cy="5438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4 </a:t>
            </a:r>
            <a:r>
              <a:rPr lang="ru-RU" sz="2400" dirty="0" smtClean="0"/>
              <a:t>Среда </a:t>
            </a:r>
            <a:r>
              <a:rPr lang="ru-RU" sz="2400" dirty="0"/>
              <a:t>организации </a:t>
            </a:r>
          </a:p>
          <a:p>
            <a:pPr marL="0" indent="0">
              <a:buNone/>
            </a:pPr>
            <a:r>
              <a:rPr lang="ru-RU" sz="2400" dirty="0"/>
              <a:t>5 Лидерство</a:t>
            </a:r>
          </a:p>
          <a:p>
            <a:pPr marL="0" indent="0">
              <a:buNone/>
            </a:pPr>
            <a:r>
              <a:rPr lang="ru-RU" sz="2400" dirty="0"/>
              <a:t>6 </a:t>
            </a:r>
            <a:r>
              <a:rPr lang="ru-RU" sz="2400" dirty="0" smtClean="0"/>
              <a:t>Планирование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7 </a:t>
            </a:r>
            <a:r>
              <a:rPr lang="ru-RU" sz="2400" dirty="0" smtClean="0"/>
              <a:t>Средства обеспечения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7.1 Ресурсы </a:t>
            </a:r>
          </a:p>
          <a:p>
            <a:pPr marL="0" indent="0">
              <a:buNone/>
            </a:pPr>
            <a:r>
              <a:rPr lang="ru-RU" sz="2400" dirty="0"/>
              <a:t>7.2 Компетентность</a:t>
            </a:r>
          </a:p>
          <a:p>
            <a:pPr marL="0" indent="0">
              <a:buNone/>
            </a:pPr>
            <a:r>
              <a:rPr lang="ru-RU" sz="2400" dirty="0"/>
              <a:t>7.3 Осведомленность</a:t>
            </a:r>
          </a:p>
          <a:p>
            <a:pPr marL="0" indent="0">
              <a:buNone/>
            </a:pPr>
            <a:r>
              <a:rPr lang="ru-RU" sz="2400" dirty="0"/>
              <a:t>7.4 </a:t>
            </a:r>
            <a:r>
              <a:rPr lang="ru-RU" sz="2400" dirty="0" smtClean="0"/>
              <a:t>Обмен информацией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7.5 Документированная информация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339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69321" y="300789"/>
            <a:ext cx="10018713" cy="104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80000"/>
              </a:lnSpc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</a:t>
            </a:r>
            <a:r>
              <a:rPr lang="hu-H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Обеспечение</a:t>
            </a:r>
            <a:b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7.3 Осведомлённость</a:t>
            </a:r>
            <a:endParaRPr lang="hu-HU" sz="40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Rectangle 1030"/>
          <p:cNvSpPr txBox="1">
            <a:spLocks noChangeArrowheads="1"/>
          </p:cNvSpPr>
          <p:nvPr/>
        </p:nvSpPr>
        <p:spPr>
          <a:xfrm>
            <a:off x="2450346" y="1798554"/>
            <a:ext cx="8856662" cy="411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mtClean="0"/>
              <a:t>Организация должна обеспечить, чтобы соответствующие лица, выполняющие работу под управлением организации, были осведомлены: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mtClean="0"/>
              <a:t>о политике в области качества;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mtClean="0"/>
              <a:t>о соответствующих целях в области качества;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mtClean="0"/>
              <a:t>о своем вкладе в результативность системы менеджмента качества, включая пользу от улучшения результатов деятельности;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mtClean="0"/>
              <a:t>о последствиях несоответствия требованиям системы менеджмента качества.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build="p" autoUpdateAnimBg="0" advAuto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17448" y="180475"/>
            <a:ext cx="10018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80000"/>
              </a:lnSpc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</a:t>
            </a:r>
            <a:r>
              <a:rPr lang="hu-H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Обеспечение</a:t>
            </a:r>
            <a:b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7.4 Обмен информацией</a:t>
            </a:r>
            <a:endParaRPr lang="hu-HU" sz="40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Rectangle 1030"/>
          <p:cNvSpPr txBox="1">
            <a:spLocks noChangeArrowheads="1"/>
          </p:cNvSpPr>
          <p:nvPr/>
        </p:nvSpPr>
        <p:spPr>
          <a:xfrm>
            <a:off x="1917448" y="1419729"/>
            <a:ext cx="8856662" cy="411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dirty="0" smtClean="0"/>
              <a:t>Организация должна определить порядок внутреннего и внешнего обмена информацией в связи с системой менеджмента качества, включая: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b="1" dirty="0" smtClean="0"/>
              <a:t>какая </a:t>
            </a:r>
            <a:r>
              <a:rPr lang="ru-RU" dirty="0" smtClean="0"/>
              <a:t>информация будет передаваться;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b="1" dirty="0" smtClean="0"/>
              <a:t>когда</a:t>
            </a:r>
            <a:r>
              <a:rPr lang="ru-RU" dirty="0" smtClean="0"/>
              <a:t> будет передаваться информация;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b="1" dirty="0" smtClean="0"/>
              <a:t>кому</a:t>
            </a:r>
            <a:r>
              <a:rPr lang="ru-RU" dirty="0" smtClean="0"/>
              <a:t> будет передаваться информация;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b="1" dirty="0" smtClean="0"/>
              <a:t>каким образом </a:t>
            </a:r>
            <a:r>
              <a:rPr lang="ru-RU" dirty="0" smtClean="0"/>
              <a:t>она будет передаваться;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b="1" dirty="0" smtClean="0"/>
              <a:t>кто</a:t>
            </a:r>
            <a:r>
              <a:rPr lang="ru-RU" dirty="0" smtClean="0"/>
              <a:t> будет передавать информацию.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112" y="3229310"/>
            <a:ext cx="2274005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7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build="p" autoUpdateAnimBg="0" advAuto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48600" y="255587"/>
            <a:ext cx="10018713" cy="123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80000"/>
              </a:lnSpc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</a:t>
            </a:r>
            <a:r>
              <a:rPr lang="hu-H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Обеспечение</a:t>
            </a:r>
            <a:b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7.5 Документированная информация (1)</a:t>
            </a:r>
            <a:endParaRPr lang="hu-HU" sz="40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1911183" y="1875924"/>
            <a:ext cx="82026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7.5.1 Общие положения</a:t>
            </a: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911183" y="2488699"/>
            <a:ext cx="5616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+mj-lt"/>
              </a:rPr>
              <a:t>Система менеджмента качества организации должна включать в себя:</a:t>
            </a: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911183" y="3489409"/>
            <a:ext cx="80581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  <a:buClr>
                <a:srgbClr val="00629E"/>
              </a:buClr>
              <a:buSzPct val="125000"/>
              <a:buFont typeface="Arial" panose="020B0604020202020204" pitchFamily="34" charset="0"/>
              <a:buAutoNum type="alphaLcParenR"/>
            </a:pPr>
            <a:r>
              <a:rPr lang="ru-RU" altLang="ru-RU" sz="2400" dirty="0">
                <a:latin typeface="+mj-lt"/>
              </a:rPr>
              <a:t>документированную информацию, требуемую стандартом;</a:t>
            </a:r>
          </a:p>
          <a:p>
            <a:pPr>
              <a:spcBef>
                <a:spcPct val="25000"/>
              </a:spcBef>
              <a:buClr>
                <a:srgbClr val="00629E"/>
              </a:buClr>
              <a:buSzPct val="125000"/>
              <a:buFont typeface="Arial" panose="020B0604020202020204" pitchFamily="34" charset="0"/>
              <a:buAutoNum type="alphaLcParenR"/>
            </a:pPr>
            <a:r>
              <a:rPr lang="ru-RU" altLang="ru-RU" sz="2400" dirty="0">
                <a:latin typeface="+mj-lt"/>
              </a:rPr>
              <a:t>документированную информацию, определенную организацией как необходимую для обеспечения результативности системы менеджмента качества.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929" y="1875924"/>
            <a:ext cx="2487384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build="p" autoUpdateAnimBg="0" advAuto="0"/>
      <p:bldP spid="5" grpId="0"/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69322" y="0"/>
            <a:ext cx="10018713" cy="119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80000"/>
              </a:lnSpc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</a:t>
            </a:r>
            <a:r>
              <a:rPr lang="hu-H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Обеспечение</a:t>
            </a:r>
            <a:b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7.5 Документированная информация (2)</a:t>
            </a:r>
            <a:endParaRPr lang="hu-HU" sz="40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1869322" y="1251284"/>
            <a:ext cx="820261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7.5.2 Создание и актуализация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69322" y="2134854"/>
            <a:ext cx="8785225" cy="4062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При создании и актуализации документированной информации организация должна соответствующим образом обеспечить:</a:t>
            </a:r>
          </a:p>
          <a:p>
            <a:pPr marL="342900" indent="-342900" eaLnBrk="0" hangingPunct="0">
              <a:spcBef>
                <a:spcPct val="25000"/>
              </a:spcBef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400" dirty="0"/>
              <a:t>ее идентификацию и описание (например, название, дата, автор, ссылочный номер);</a:t>
            </a:r>
          </a:p>
          <a:p>
            <a:pPr marL="342900" indent="-342900" eaLnBrk="0" hangingPunct="0">
              <a:spcBef>
                <a:spcPct val="25000"/>
              </a:spcBef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400" dirty="0"/>
              <a:t>ее формат (например, язык, версия программного обеспечения, графические средства) и носитель (например, бумажный или электронный);</a:t>
            </a:r>
          </a:p>
          <a:p>
            <a:pPr marL="342900" indent="-342900" eaLnBrk="0" hangingPunct="0">
              <a:spcBef>
                <a:spcPct val="25000"/>
              </a:spcBef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400" dirty="0"/>
              <a:t>анализ и официальное одобрение с точки зрения адекватности и пригодности.</a:t>
            </a:r>
          </a:p>
        </p:txBody>
      </p:sp>
    </p:spTree>
    <p:extLst>
      <p:ext uri="{BB962C8B-B14F-4D97-AF65-F5344CB8AC3E}">
        <p14:creationId xmlns:p14="http://schemas.microsoft.com/office/powerpoint/2010/main" val="27498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build="p" autoUpdateAnimBg="0" advAuto="0"/>
      <p:bldP spid="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41511" y="228601"/>
            <a:ext cx="10018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80000"/>
              </a:lnSpc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</a:t>
            </a:r>
            <a:r>
              <a:rPr lang="hu-H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Обеспечение</a:t>
            </a:r>
            <a:b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7.5 Документированная информация (3)</a:t>
            </a:r>
            <a:endParaRPr lang="hu-HU" sz="40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1941511" y="1570288"/>
            <a:ext cx="8580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7.5.3 Управление документированной информацией (1)</a:t>
            </a: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941511" y="2380163"/>
            <a:ext cx="880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+mj-lt"/>
              </a:rPr>
              <a:t>Документированная информация, требуемая системой менеджмента качества и настоящим стандартом, должна находиться под управлением в целях обеспечения:</a:t>
            </a: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941511" y="3779000"/>
            <a:ext cx="518477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  <a:buClr>
                <a:srgbClr val="00629E"/>
              </a:buClr>
              <a:buSzPct val="125000"/>
              <a:buFont typeface="Arial" panose="020B0604020202020204" pitchFamily="34" charset="0"/>
              <a:buAutoNum type="alphaLcParenR"/>
            </a:pPr>
            <a:r>
              <a:rPr lang="ru-RU" altLang="ru-RU" sz="2400" dirty="0">
                <a:latin typeface="+mj-lt"/>
              </a:rPr>
              <a:t>ее доступности и пригодности, где и когда она необходима;</a:t>
            </a:r>
          </a:p>
          <a:p>
            <a:pPr>
              <a:spcBef>
                <a:spcPct val="25000"/>
              </a:spcBef>
              <a:buClr>
                <a:srgbClr val="00629E"/>
              </a:buClr>
              <a:buSzPct val="125000"/>
              <a:buFont typeface="Arial" panose="020B0604020202020204" pitchFamily="34" charset="0"/>
              <a:buAutoNum type="alphaLcParenR"/>
            </a:pPr>
            <a:r>
              <a:rPr lang="ru-RU" altLang="ru-RU" sz="2400" dirty="0">
                <a:latin typeface="+mj-lt"/>
              </a:rPr>
              <a:t>ее достаточной защиты (например, от несоблюдения конфиденциальности, от ненадлежащего использования или потери целостности).</a:t>
            </a:r>
          </a:p>
        </p:txBody>
      </p:sp>
      <p:pic>
        <p:nvPicPr>
          <p:cNvPr id="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077" y="4160794"/>
            <a:ext cx="3352800" cy="20066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 rot="20700000">
            <a:off x="8736680" y="4344400"/>
            <a:ext cx="1982787" cy="488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2704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СМК</a:t>
            </a:r>
          </a:p>
        </p:txBody>
      </p:sp>
    </p:spTree>
    <p:extLst>
      <p:ext uri="{BB962C8B-B14F-4D97-AF65-F5344CB8AC3E}">
        <p14:creationId xmlns:p14="http://schemas.microsoft.com/office/powerpoint/2010/main" val="368810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build="p" autoUpdateAnimBg="0" advAuto="0"/>
      <p:bldP spid="6" grpId="0"/>
      <p:bldP spid="7" grpId="0"/>
      <p:bldP spid="1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45259" y="0"/>
            <a:ext cx="10018713" cy="109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80000"/>
              </a:lnSpc>
              <a:tabLst>
                <a:tab pos="381000" algn="l"/>
              </a:tabLst>
              <a:defRPr/>
            </a:pP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</a:t>
            </a:r>
            <a:r>
              <a:rPr lang="hu-H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Обеспечение</a:t>
            </a:r>
            <a:br>
              <a:rPr lang="ru-RU" sz="40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588E"/>
                </a:solidFill>
                <a:latin typeface="+mj-lt"/>
                <a:ea typeface="+mn-ea"/>
                <a:cs typeface="+mn-cs"/>
              </a:rPr>
              <a:t>7.5 Документированная информация (3)</a:t>
            </a:r>
            <a:endParaRPr lang="hu-HU" sz="4000" b="1" dirty="0">
              <a:solidFill>
                <a:srgbClr val="00588E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1845259" y="1401846"/>
            <a:ext cx="85677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7.5.3 Управление документированной информацией (2)</a:t>
            </a: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845259" y="2013034"/>
            <a:ext cx="8905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0000"/>
            </a:pPr>
            <a:r>
              <a:rPr lang="ru-RU" altLang="ru-RU" sz="2400" dirty="0">
                <a:latin typeface="+mj-lt"/>
              </a:rPr>
              <a:t>Для управления документированной информацией организация должна предусматривать следующие действия в той степени, насколько это применимо:</a:t>
            </a: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4686884" y="3328989"/>
            <a:ext cx="717708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altLang="ru-RU" sz="2400" dirty="0">
                <a:latin typeface="+mj-lt"/>
              </a:rPr>
              <a:t>её распределение, обеспечение доступности и поиска, а также использование;</a:t>
            </a:r>
          </a:p>
          <a:p>
            <a:pPr>
              <a:lnSpc>
                <a:spcPct val="80000"/>
              </a:lnSpc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altLang="ru-RU" sz="2400" dirty="0">
                <a:latin typeface="+mj-lt"/>
              </a:rPr>
              <a:t>хранение и защиту, включая сохранение разборчивости;</a:t>
            </a:r>
          </a:p>
          <a:p>
            <a:pPr>
              <a:lnSpc>
                <a:spcPct val="80000"/>
              </a:lnSpc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altLang="ru-RU" sz="2400" dirty="0">
                <a:latin typeface="+mj-lt"/>
              </a:rPr>
              <a:t>управление изменениями (например, управление версиями);</a:t>
            </a:r>
          </a:p>
          <a:p>
            <a:pPr>
              <a:lnSpc>
                <a:spcPct val="80000"/>
              </a:lnSpc>
              <a:spcBef>
                <a:spcPct val="40000"/>
              </a:spcBef>
              <a:spcAft>
                <a:spcPts val="600"/>
              </a:spcAft>
              <a:buClr>
                <a:srgbClr val="00629E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altLang="ru-RU" sz="2400" dirty="0">
                <a:latin typeface="+mj-lt"/>
              </a:rPr>
              <a:t>соблюдение сроков хранения и порядка уничтожения.</a:t>
            </a:r>
          </a:p>
        </p:txBody>
      </p:sp>
      <p:pic>
        <p:nvPicPr>
          <p:cNvPr id="7" name="Picture 8" descr="C:\Users\grishaes\AppData\Local\Microsoft\Windows\Temporary Internet Files\Content.IE5\C23WZ95B\document_search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438" y="3824372"/>
            <a:ext cx="14160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17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build="p" autoUpdateAnimBg="0" advAuto="0"/>
      <p:bldP spid="5" grpId="0"/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010653"/>
          </a:xfrm>
        </p:spPr>
        <p:txBody>
          <a:bodyPr/>
          <a:lstStyle/>
          <a:p>
            <a:r>
              <a:rPr lang="ru-RU" kern="1200" dirty="0"/>
              <a:t>Новое по сравнению с </a:t>
            </a:r>
            <a:r>
              <a:rPr lang="en-US" kern="1200" dirty="0"/>
              <a:t>ISO </a:t>
            </a:r>
            <a:r>
              <a:rPr lang="en-US" kern="1200" dirty="0" smtClean="0"/>
              <a:t>9001:2008</a:t>
            </a:r>
            <a:r>
              <a:rPr lang="ru-RU" kern="1200" dirty="0" smtClean="0"/>
              <a:t> (1)</a:t>
            </a:r>
            <a:r>
              <a:rPr lang="en-US" kern="1200" dirty="0" smtClean="0"/>
              <a:t> </a:t>
            </a:r>
            <a:endParaRPr lang="ru-RU" dirty="0"/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900632"/>
              </p:ext>
            </p:extLst>
          </p:nvPr>
        </p:nvGraphicFramePr>
        <p:xfrm>
          <a:off x="2137181" y="1010652"/>
          <a:ext cx="8931871" cy="5630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428"/>
                <a:gridCol w="7086443"/>
              </a:tblGrid>
              <a:tr h="6330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Раздел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ИСО </a:t>
                      </a:r>
                      <a:r>
                        <a:rPr lang="nl-NL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9001:2015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Новое по сравнению с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ISO 9001:2008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2765412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7. </a:t>
                      </a:r>
                      <a:r>
                        <a:rPr lang="ru-RU" sz="1800" dirty="0" smtClean="0"/>
                        <a:t>Обеспечение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Ресурсы.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должна учитывать: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возможности и ограничения, существующие внутренние ресурсы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требуется от внешних поставщиков (поставщиков)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Организационные знания</a:t>
                      </a:r>
                      <a:endParaRPr lang="nl-NL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должна определить знания, относящиеся к выполнению ее процессов и необходимые для достижения соответствия товаров и услуг требованиям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случае проведения изменений, организация должна рассмотреть существующие знания и определить, как получить необходимые дополнительные знания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2323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Осведомленность </a:t>
                      </a:r>
                      <a:r>
                        <a:rPr lang="nl-NL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NL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Лица, которые работают под контролем организации, должны быть осведомлены о: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Политике в области качества</a:t>
                      </a:r>
                      <a:endParaRPr lang="nl-NL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относящимся к ним целям в области качества</a:t>
                      </a:r>
                      <a:endParaRPr lang="nl-NL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их влиянию на эффективность СМК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их интересе в повышении качества работы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последствиях допущенных ими несоответствий требованиям СМК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950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652753" y="0"/>
            <a:ext cx="10018713" cy="986589"/>
          </a:xfrm>
        </p:spPr>
        <p:txBody>
          <a:bodyPr/>
          <a:lstStyle/>
          <a:p>
            <a:r>
              <a:rPr lang="ru-RU" kern="1200" dirty="0"/>
              <a:t>Новое по сравнению с </a:t>
            </a:r>
            <a:r>
              <a:rPr lang="en-US" kern="1200" dirty="0"/>
              <a:t>ISO </a:t>
            </a:r>
            <a:r>
              <a:rPr lang="en-US" kern="1200" dirty="0" smtClean="0"/>
              <a:t>9001:2008</a:t>
            </a:r>
            <a:r>
              <a:rPr lang="ru-RU" kern="1200" dirty="0" smtClean="0"/>
              <a:t> (2)</a:t>
            </a:r>
            <a:r>
              <a:rPr lang="en-US" kern="1200" dirty="0" smtClean="0"/>
              <a:t> </a:t>
            </a:r>
            <a:endParaRPr lang="ru-RU" dirty="0"/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209720"/>
              </p:ext>
            </p:extLst>
          </p:nvPr>
        </p:nvGraphicFramePr>
        <p:xfrm>
          <a:off x="1652752" y="1199145"/>
          <a:ext cx="9608805" cy="5442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290"/>
                <a:gridCol w="7623515"/>
              </a:tblGrid>
              <a:tr h="64830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Раздел </a:t>
                      </a:r>
                      <a:endParaRPr lang="ru-RU" sz="16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ИСО </a:t>
                      </a:r>
                      <a:r>
                        <a:rPr lang="nl-NL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9001:2015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Новое по сравнению с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ISO 9001:2008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2303136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7. </a:t>
                      </a:r>
                      <a:r>
                        <a:rPr lang="ru-RU" sz="1800" dirty="0" smtClean="0"/>
                        <a:t>Обеспечение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Коммуникации</a:t>
                      </a:r>
                      <a:endParaRPr lang="nl-NL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должна определить требуемые внешние и внутренние коммуникации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Она должна определить:</a:t>
                      </a:r>
                      <a:endParaRPr lang="nl-NL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поводу чего ей необходимо коммуницировать 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когда ей необходимо коммуницировать 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кем ей необходимо коммуницировать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эти коммуникации должны происходить	</a:t>
                      </a:r>
                    </a:p>
                  </a:txBody>
                  <a:tcPr/>
                </a:tc>
              </a:tr>
              <a:tr h="249084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и обновление документированной информации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Когда организация создает / обновляет документированную информацию, она должна обеспечить соответствующие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идентификацию и описание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 название, дату, автора, или №)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формат</a:t>
                      </a:r>
                      <a:r>
                        <a:rPr lang="nl-N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 язык, версию ПО, графику) и носитель информации (бумага, электронная форма)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контроля документации организация должна адресовать: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рассылку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доступ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поиск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использование 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35283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ook-science.ru/artimage/p1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324" y="541343"/>
            <a:ext cx="2854089" cy="305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182403" y="10879"/>
            <a:ext cx="8322544" cy="172819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ru-RU" sz="3600" dirty="0" smtClean="0">
                <a:ea typeface="Verdana" pitchFamily="34" charset="0"/>
                <a:cs typeface="Verdana" pitchFamily="34" charset="0"/>
              </a:rPr>
              <a:t>Раздел 8. </a:t>
            </a:r>
            <a:r>
              <a:rPr lang="ru-RU" sz="3600" dirty="0" smtClean="0"/>
              <a:t>Деятельность на стадиях жизненного цикла продукции и услуг  (1)</a:t>
            </a:r>
            <a:endParaRPr lang="en-US" sz="3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1478881" y="1251284"/>
            <a:ext cx="10033532" cy="5606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95263" indent="-195263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1900" dirty="0" smtClean="0"/>
              <a:t>8</a:t>
            </a:r>
            <a:r>
              <a:rPr lang="hu-HU" sz="1900" dirty="0" smtClean="0"/>
              <a:t>.1 </a:t>
            </a:r>
            <a:r>
              <a:rPr lang="ru-RU" sz="1900" dirty="0" smtClean="0"/>
              <a:t>Планирование и управление деятельностью</a:t>
            </a:r>
            <a:endParaRPr lang="hu-HU" sz="1900" dirty="0" smtClean="0"/>
          </a:p>
          <a:p>
            <a:pPr marL="195263" indent="-195263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1900" dirty="0" smtClean="0"/>
              <a:t>8</a:t>
            </a:r>
            <a:r>
              <a:rPr lang="hu-HU" sz="1900" dirty="0" smtClean="0"/>
              <a:t>.2 </a:t>
            </a:r>
            <a:r>
              <a:rPr lang="ru-RU" sz="1900" dirty="0" smtClean="0"/>
              <a:t>Требования к продукции и услугам</a:t>
            </a:r>
            <a:endParaRPr lang="hu-HU" sz="19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900" dirty="0" smtClean="0"/>
              <a:t>      8.2.1 Связь с потребителями	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900" dirty="0" smtClean="0"/>
              <a:t>      8.2.2 Определение требований, относящихся к продукции и услугам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900" dirty="0" smtClean="0"/>
              <a:t>      8.2.3 Анализ требований, относящихся к продукции и услугам	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900" dirty="0" smtClean="0"/>
              <a:t>      8.2.4 Изменения требований к продукции и услугам	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900" dirty="0" smtClean="0"/>
              <a:t>8.3 Проектирование и разработка продукции и услуг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900" dirty="0" smtClean="0"/>
              <a:t>     8.3.1 Общие положения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900" dirty="0" smtClean="0"/>
              <a:t>     8.3.2 Планирование проектирования и разработки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900" dirty="0" smtClean="0"/>
              <a:t>     8.3.3 Входные данные для проектирования и разработки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900" dirty="0" smtClean="0"/>
              <a:t>     8.3.4 Средства управления проектированием и разработкой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900" dirty="0" smtClean="0"/>
              <a:t>     8.3.5 Выходные данные проектирования и разработки	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900" dirty="0" smtClean="0"/>
              <a:t>     8.3.6 Изменения проектирования и разработки</a:t>
            </a:r>
            <a:r>
              <a:rPr lang="ru-RU" sz="2000" dirty="0" smtClean="0"/>
              <a:t>	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052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 advAuto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182403" y="10879"/>
            <a:ext cx="8515050" cy="172819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ru-RU" sz="3600" dirty="0" smtClean="0">
                <a:ea typeface="Verdana" pitchFamily="34" charset="0"/>
                <a:cs typeface="Verdana" pitchFamily="34" charset="0"/>
              </a:rPr>
              <a:t>Раздел 8. </a:t>
            </a:r>
            <a:r>
              <a:rPr lang="ru-RU" sz="3600" dirty="0" smtClean="0"/>
              <a:t>Деятельность на стадиях жизненного цикла продукции и услуг (2)</a:t>
            </a:r>
            <a:endParaRPr lang="en-US" sz="3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18"/>
          <p:cNvSpPr txBox="1">
            <a:spLocks noChangeArrowheads="1"/>
          </p:cNvSpPr>
          <p:nvPr/>
        </p:nvSpPr>
        <p:spPr>
          <a:xfrm>
            <a:off x="1742740" y="1293060"/>
            <a:ext cx="10192586" cy="5564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smtClean="0"/>
              <a:t>8.4 Управление внешне поставляемыми процессами, продукцией и услугами	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smtClean="0"/>
              <a:t>    8.4.1 Общие положения	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smtClean="0"/>
              <a:t>    8.4.2 Тип и степень управления	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smtClean="0"/>
              <a:t>    8.4.3 Информация, предоставляемая поставщикам	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smtClean="0"/>
              <a:t>8.5.Производство продукции и предоставление услуг	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smtClean="0"/>
              <a:t>    8.5.1 Управление производством продукции и предоставлением услуг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smtClean="0"/>
              <a:t>    8.5.2 Идентификация и прослеживаемость	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smtClean="0"/>
              <a:t>    8.5.3 Собственность потребителей или внешних поставщиков	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smtClean="0"/>
              <a:t>    8.5.4 Сохранение	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smtClean="0"/>
              <a:t>    8.5.5 Действия после поставки	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smtClean="0"/>
              <a:t>    8.5.6 Управление изменениями	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smtClean="0"/>
              <a:t>8.6 Выпуск продукции и услуг	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smtClean="0"/>
              <a:t>8.7 Управление несоответствующими выходами	</a:t>
            </a: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6672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ru-RU" dirty="0" smtClean="0"/>
              <a:t>Структура стандарта ИСО 9001-2015. продолжение  </a:t>
            </a:r>
            <a:endParaRPr lang="ru-RU" dirty="0"/>
          </a:p>
        </p:txBody>
      </p:sp>
      <p:sp>
        <p:nvSpPr>
          <p:cNvPr id="5" name="Объект 5"/>
          <p:cNvSpPr>
            <a:spLocks noGrp="1"/>
          </p:cNvSpPr>
          <p:nvPr>
            <p:ph idx="1"/>
          </p:nvPr>
        </p:nvSpPr>
        <p:spPr>
          <a:xfrm>
            <a:off x="1484309" y="1708485"/>
            <a:ext cx="10018713" cy="5149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8 Деятельность на стадиях жизненного цикла продукции и услуг</a:t>
            </a:r>
          </a:p>
          <a:p>
            <a:pPr marL="0" indent="0">
              <a:buNone/>
            </a:pPr>
            <a:r>
              <a:rPr lang="ru-RU" sz="2400" dirty="0"/>
              <a:t>8.1 Планирование и управление деятельностью на стадиях жизненного цикла продукции и услуг</a:t>
            </a:r>
          </a:p>
          <a:p>
            <a:pPr marL="0" indent="0">
              <a:buNone/>
            </a:pPr>
            <a:r>
              <a:rPr lang="ru-RU" sz="2400" dirty="0"/>
              <a:t>8.2 </a:t>
            </a:r>
            <a:r>
              <a:rPr lang="ru-RU" sz="2400" dirty="0" smtClean="0"/>
              <a:t>Анализ </a:t>
            </a:r>
            <a:r>
              <a:rPr lang="ru-RU" sz="2400" dirty="0"/>
              <a:t>требований к продукции и услугам </a:t>
            </a:r>
          </a:p>
          <a:p>
            <a:pPr marL="0" indent="0">
              <a:buNone/>
            </a:pPr>
            <a:r>
              <a:rPr lang="ru-RU" sz="2400" dirty="0"/>
              <a:t>8.3 Проектирование и разработка продукции и услуг</a:t>
            </a:r>
          </a:p>
          <a:p>
            <a:pPr marL="0" indent="0">
              <a:buNone/>
            </a:pPr>
            <a:r>
              <a:rPr lang="ru-RU" sz="2400" dirty="0"/>
              <a:t>8.4 Управление </a:t>
            </a:r>
            <a:r>
              <a:rPr lang="ru-RU" sz="2400" dirty="0" smtClean="0"/>
              <a:t>процессами, продукцией </a:t>
            </a:r>
            <a:r>
              <a:rPr lang="ru-RU" sz="2400" dirty="0"/>
              <a:t>и </a:t>
            </a:r>
            <a:r>
              <a:rPr lang="ru-RU" sz="2400" dirty="0" smtClean="0"/>
              <a:t>услугами, поставляемыми внешними поставщиками 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8.5 Производство </a:t>
            </a:r>
            <a:r>
              <a:rPr lang="ru-RU" sz="2400" dirty="0" smtClean="0"/>
              <a:t>продукции и предоставление </a:t>
            </a:r>
            <a:r>
              <a:rPr lang="ru-RU" sz="2400" dirty="0"/>
              <a:t>услуг</a:t>
            </a:r>
          </a:p>
          <a:p>
            <a:pPr marL="0" indent="0">
              <a:buNone/>
            </a:pPr>
            <a:r>
              <a:rPr lang="ru-RU" sz="2400" dirty="0"/>
              <a:t>8.6 Выпуск продукции и услуг</a:t>
            </a:r>
          </a:p>
          <a:p>
            <a:pPr marL="0" indent="0">
              <a:buNone/>
            </a:pPr>
            <a:r>
              <a:rPr lang="ru-RU" sz="2400" dirty="0"/>
              <a:t>8.7 Управление несоответствующими </a:t>
            </a:r>
            <a:r>
              <a:rPr lang="ru-RU" sz="2400" dirty="0" smtClean="0"/>
              <a:t>результатами процессов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38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3715503" y="212976"/>
            <a:ext cx="8081962" cy="457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b="1" smtClean="0">
                <a:solidFill>
                  <a:srgbClr val="00588E"/>
                </a:solidFill>
                <a:ea typeface="+mn-ea"/>
                <a:cs typeface="+mn-cs"/>
              </a:rPr>
              <a:t>Элементы деятельности</a:t>
            </a:r>
            <a:endParaRPr lang="hu-HU" b="1" dirty="0">
              <a:solidFill>
                <a:srgbClr val="00588E"/>
              </a:solidFill>
              <a:ea typeface="+mn-ea"/>
              <a:cs typeface="+mn-cs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3715503" y="1424853"/>
            <a:ext cx="5256584" cy="709092"/>
          </a:xfrm>
          <a:prstGeom prst="roundRect">
            <a:avLst>
              <a:gd name="adj" fmla="val 1661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defTabSz="762000" eaLnBrk="0" hangingPunct="0">
              <a:defRPr/>
            </a:pPr>
            <a:r>
              <a:rPr lang="ru-RU" sz="2000" b="1" dirty="0">
                <a:solidFill>
                  <a:schemeClr val="bg1"/>
                </a:solidFill>
              </a:rPr>
              <a:t>Планирование и управление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715503" y="2133945"/>
            <a:ext cx="5256584" cy="709092"/>
          </a:xfrm>
          <a:prstGeom prst="roundRect">
            <a:avLst>
              <a:gd name="adj" fmla="val 1661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defTabSz="762000" eaLnBrk="0" hangingPunct="0">
              <a:defRPr/>
            </a:pPr>
            <a:r>
              <a:rPr lang="ru-RU" sz="2000" b="1" dirty="0">
                <a:solidFill>
                  <a:schemeClr val="bg1"/>
                </a:solidFill>
              </a:rPr>
              <a:t>Требования к продукции и услугам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715503" y="2854025"/>
            <a:ext cx="5256584" cy="709092"/>
          </a:xfrm>
          <a:prstGeom prst="roundRect">
            <a:avLst>
              <a:gd name="adj" fmla="val 1661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defTabSz="762000" eaLnBrk="0" hangingPunct="0">
              <a:defRPr/>
            </a:pPr>
            <a:r>
              <a:rPr lang="ru-RU" sz="2000" b="1" dirty="0">
                <a:solidFill>
                  <a:schemeClr val="bg1"/>
                </a:solidFill>
              </a:rPr>
              <a:t>Проектирование и разработка </a:t>
            </a:r>
          </a:p>
          <a:p>
            <a:pPr algn="ctr" defTabSz="762000" eaLnBrk="0" hangingPunct="0">
              <a:defRPr/>
            </a:pPr>
            <a:r>
              <a:rPr lang="ru-RU" sz="2000" b="1" dirty="0">
                <a:solidFill>
                  <a:schemeClr val="bg1"/>
                </a:solidFill>
              </a:rPr>
              <a:t>продукции и услуг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715503" y="3574105"/>
            <a:ext cx="5256584" cy="709092"/>
          </a:xfrm>
          <a:prstGeom prst="roundRect">
            <a:avLst>
              <a:gd name="adj" fmla="val 1661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defTabSz="762000" eaLnBrk="0" hangingPunct="0">
              <a:defRPr/>
            </a:pPr>
            <a:r>
              <a:rPr lang="ru-RU" sz="2000" b="1" dirty="0">
                <a:solidFill>
                  <a:schemeClr val="bg1"/>
                </a:solidFill>
              </a:rPr>
              <a:t>Управление внешними поставщиками</a:t>
            </a:r>
          </a:p>
          <a:p>
            <a:pPr algn="ctr" defTabSz="762000" eaLnBrk="0" hangingPunct="0">
              <a:defRPr/>
            </a:pPr>
            <a:r>
              <a:rPr lang="ru-RU" sz="2000" b="1" dirty="0">
                <a:solidFill>
                  <a:schemeClr val="bg1"/>
                </a:solidFill>
              </a:rPr>
              <a:t>процессов, продукции и услуг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715503" y="4294185"/>
            <a:ext cx="5256584" cy="709092"/>
          </a:xfrm>
          <a:prstGeom prst="roundRect">
            <a:avLst>
              <a:gd name="adj" fmla="val 1661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defTabSz="762000" eaLnBrk="0" hangingPunct="0">
              <a:defRPr/>
            </a:pPr>
            <a:r>
              <a:rPr lang="ru-RU" sz="2000" b="1" dirty="0">
                <a:solidFill>
                  <a:schemeClr val="bg1"/>
                </a:solidFill>
              </a:rPr>
              <a:t>Производство продукции и </a:t>
            </a:r>
          </a:p>
          <a:p>
            <a:pPr algn="ctr" defTabSz="762000" eaLnBrk="0" hangingPunct="0">
              <a:defRPr/>
            </a:pPr>
            <a:r>
              <a:rPr lang="ru-RU" sz="2000" b="1" dirty="0">
                <a:solidFill>
                  <a:schemeClr val="bg1"/>
                </a:solidFill>
              </a:rPr>
              <a:t>предоставление услуг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715503" y="5014265"/>
            <a:ext cx="5256584" cy="709092"/>
          </a:xfrm>
          <a:prstGeom prst="roundRect">
            <a:avLst>
              <a:gd name="adj" fmla="val 1661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defTabSz="762000" eaLnBrk="0" hangingPunct="0">
              <a:defRPr/>
            </a:pPr>
            <a:r>
              <a:rPr lang="ru-RU" sz="2000" b="1" dirty="0">
                <a:solidFill>
                  <a:schemeClr val="bg1"/>
                </a:solidFill>
              </a:rPr>
              <a:t>Выпуск продукции и услуг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715503" y="5734345"/>
            <a:ext cx="5256584" cy="709092"/>
          </a:xfrm>
          <a:prstGeom prst="roundRect">
            <a:avLst>
              <a:gd name="adj" fmla="val 1661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defTabSz="762000" eaLnBrk="0" hangingPunct="0">
              <a:defRPr/>
            </a:pPr>
            <a:r>
              <a:rPr lang="ru-RU" sz="2000" b="1" dirty="0">
                <a:solidFill>
                  <a:schemeClr val="bg1"/>
                </a:solidFill>
              </a:rPr>
              <a:t>Управление несоответствующими </a:t>
            </a:r>
          </a:p>
          <a:p>
            <a:pPr algn="ctr" defTabSz="762000" eaLnBrk="0" hangingPunct="0">
              <a:defRPr/>
            </a:pPr>
            <a:r>
              <a:rPr lang="ru-RU" sz="2000" b="1" dirty="0">
                <a:solidFill>
                  <a:schemeClr val="bg1"/>
                </a:solidFill>
              </a:rPr>
              <a:t>выходами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title"/>
          </p:nvPr>
        </p:nvSpPr>
        <p:spPr>
          <a:xfrm>
            <a:off x="1917448" y="216569"/>
            <a:ext cx="10018713" cy="890337"/>
          </a:xfrm>
        </p:spPr>
        <p:txBody>
          <a:bodyPr>
            <a:normAutofit fontScale="90000"/>
          </a:bodyPr>
          <a:lstStyle/>
          <a:p>
            <a:pPr algn="r">
              <a:tabLst>
                <a:tab pos="381000" algn="l"/>
              </a:tabLst>
              <a:defRPr/>
            </a:pPr>
            <a:r>
              <a:rPr lang="ru-RU" sz="4000" b="1" kern="1200" dirty="0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sz="4000" b="1" kern="1200" dirty="0" smtClean="0">
                <a:solidFill>
                  <a:srgbClr val="00588E"/>
                </a:solidFill>
                <a:ea typeface="+mn-ea"/>
                <a:cs typeface="+mn-cs"/>
              </a:rPr>
              <a:t>. </a:t>
            </a:r>
            <a:r>
              <a:rPr lang="ru-RU" sz="4000" b="1" kern="1200" dirty="0" smtClean="0">
                <a:solidFill>
                  <a:srgbClr val="00588E"/>
                </a:solidFill>
                <a:ea typeface="+mn-ea"/>
                <a:cs typeface="+mn-cs"/>
              </a:rPr>
              <a:t>Деятельность </a:t>
            </a:r>
            <a:br>
              <a:rPr lang="ru-RU" sz="4000" b="1" kern="1200" dirty="0" smtClean="0">
                <a:solidFill>
                  <a:srgbClr val="00588E"/>
                </a:solidFill>
                <a:ea typeface="+mn-ea"/>
                <a:cs typeface="+mn-cs"/>
              </a:rPr>
            </a:br>
            <a:r>
              <a:rPr lang="ru-RU" sz="2800" b="1" kern="1200" dirty="0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sz="2800" b="1" kern="1200" dirty="0" smtClean="0">
                <a:solidFill>
                  <a:srgbClr val="00588E"/>
                </a:solidFill>
                <a:ea typeface="+mn-ea"/>
                <a:cs typeface="+mn-cs"/>
              </a:rPr>
              <a:t>.1 </a:t>
            </a:r>
            <a:r>
              <a:rPr lang="ru-RU" sz="2800" b="1" kern="1200" dirty="0">
                <a:solidFill>
                  <a:srgbClr val="00588E"/>
                </a:solidFill>
                <a:ea typeface="+mn-ea"/>
                <a:cs typeface="+mn-cs"/>
              </a:rPr>
              <a:t>Планирование </a:t>
            </a:r>
            <a:r>
              <a:rPr lang="ru-RU" sz="2800" b="1" kern="1200" dirty="0" smtClean="0">
                <a:solidFill>
                  <a:srgbClr val="00588E"/>
                </a:solidFill>
                <a:ea typeface="+mn-ea"/>
                <a:cs typeface="+mn-cs"/>
              </a:rPr>
              <a:t>и управление деятельностью</a:t>
            </a:r>
            <a:endParaRPr lang="hu-HU" sz="2800" b="1" kern="1200" dirty="0">
              <a:solidFill>
                <a:srgbClr val="00588E"/>
              </a:solidFill>
              <a:ea typeface="+mn-ea"/>
              <a:cs typeface="+mn-cs"/>
            </a:endParaRP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2248152" y="1437022"/>
            <a:ext cx="6101764" cy="4369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altLang="ru-RU" dirty="0" smtClean="0"/>
              <a:t>Организация должна планировать, внедрять процессы, необходимые для выполнения требований к поставке продукции и предоставлению услуг и для выполнения действий, определенных в разделе 6, и осуществлять управление этими процессами.</a:t>
            </a:r>
          </a:p>
        </p:txBody>
      </p:sp>
      <p:pic>
        <p:nvPicPr>
          <p:cNvPr id="5" name="Picture 4" descr="Рисунок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663" y="1609475"/>
            <a:ext cx="2932113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31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build="p" bldLvl="2" autoUpdateAnimBg="0" advAuto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title"/>
          </p:nvPr>
        </p:nvSpPr>
        <p:spPr>
          <a:xfrm>
            <a:off x="1797132" y="348917"/>
            <a:ext cx="10018713" cy="974558"/>
          </a:xfrm>
        </p:spPr>
        <p:txBody>
          <a:bodyPr>
            <a:normAutofit fontScale="90000"/>
          </a:bodyPr>
          <a:lstStyle/>
          <a:p>
            <a:pPr algn="r">
              <a:tabLst>
                <a:tab pos="381000" algn="l"/>
              </a:tabLst>
              <a:defRPr/>
            </a:pPr>
            <a:r>
              <a:rPr lang="ru-RU" sz="4000" b="1" kern="1200" dirty="0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sz="4000" b="1" kern="1200" dirty="0" smtClean="0">
                <a:solidFill>
                  <a:srgbClr val="00588E"/>
                </a:solidFill>
                <a:ea typeface="+mn-ea"/>
                <a:cs typeface="+mn-cs"/>
              </a:rPr>
              <a:t>. </a:t>
            </a:r>
            <a:r>
              <a:rPr lang="ru-RU" sz="4000" b="1" kern="1200" dirty="0" smtClean="0">
                <a:solidFill>
                  <a:srgbClr val="00588E"/>
                </a:solidFill>
                <a:ea typeface="+mn-ea"/>
                <a:cs typeface="+mn-cs"/>
              </a:rPr>
              <a:t>Деятельность </a:t>
            </a:r>
            <a:br>
              <a:rPr lang="ru-RU" sz="4000" b="1" kern="1200" dirty="0" smtClean="0">
                <a:solidFill>
                  <a:srgbClr val="00588E"/>
                </a:solidFill>
                <a:ea typeface="+mn-ea"/>
                <a:cs typeface="+mn-cs"/>
              </a:rPr>
            </a:br>
            <a:r>
              <a:rPr lang="ru-RU" sz="2800" b="1" kern="1200" dirty="0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sz="2800" b="1" kern="1200" dirty="0" smtClean="0">
                <a:solidFill>
                  <a:srgbClr val="00588E"/>
                </a:solidFill>
                <a:ea typeface="+mn-ea"/>
                <a:cs typeface="+mn-cs"/>
              </a:rPr>
              <a:t>.</a:t>
            </a:r>
            <a:r>
              <a:rPr lang="ru-RU" sz="2800" b="1" kern="1200" dirty="0" smtClean="0">
                <a:solidFill>
                  <a:srgbClr val="00588E"/>
                </a:solidFill>
                <a:ea typeface="+mn-ea"/>
                <a:cs typeface="+mn-cs"/>
              </a:rPr>
              <a:t>2</a:t>
            </a:r>
            <a:r>
              <a:rPr lang="hu-HU" sz="2800" b="1" kern="1200" dirty="0" smtClean="0">
                <a:solidFill>
                  <a:srgbClr val="00588E"/>
                </a:solidFill>
                <a:ea typeface="+mn-ea"/>
                <a:cs typeface="+mn-cs"/>
              </a:rPr>
              <a:t> </a:t>
            </a:r>
            <a:r>
              <a:rPr lang="ru-RU" sz="2800" b="1" kern="1200" dirty="0" smtClean="0">
                <a:solidFill>
                  <a:srgbClr val="00588E"/>
                </a:solidFill>
                <a:ea typeface="+mn-ea"/>
                <a:cs typeface="+mn-cs"/>
              </a:rPr>
              <a:t>Требования к продукции и услугам</a:t>
            </a:r>
            <a:endParaRPr lang="hu-HU" sz="2800" b="1" kern="1200" dirty="0">
              <a:solidFill>
                <a:srgbClr val="00588E"/>
              </a:solidFill>
              <a:ea typeface="+mn-ea"/>
              <a:cs typeface="+mn-cs"/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1797132" y="1738731"/>
            <a:ext cx="85677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8.2.1 Связь с потребителями</a:t>
            </a: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1797132" y="2380166"/>
            <a:ext cx="8424862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mtClean="0"/>
              <a:t>обеспечение информацией о продукции и услугах;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mtClean="0"/>
              <a:t>обработка запросов, контрактов или заказов, включая их изменения;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mtClean="0"/>
              <a:t>получение отзывов о продукции и услугах от потребителей, включая претензии потребителей;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mtClean="0"/>
              <a:t>обращение или управление собственностью потребителей; 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mtClean="0"/>
              <a:t>установление специальных требований к действиям, предпринимаемым в непредвиденных обстоятельствах, там где это уместно.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1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build="p" autoUpdateAnimBg="0" advAuto="0"/>
      <p:bldP spid="5" grpId="0" build="p" bldLvl="2" autoUpdateAnimBg="0" advAuto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title"/>
          </p:nvPr>
        </p:nvSpPr>
        <p:spPr>
          <a:xfrm>
            <a:off x="1700879" y="300791"/>
            <a:ext cx="10018713" cy="854242"/>
          </a:xfrm>
        </p:spPr>
        <p:txBody>
          <a:bodyPr>
            <a:normAutofit fontScale="90000"/>
          </a:bodyPr>
          <a:lstStyle/>
          <a:p>
            <a:pPr algn="r">
              <a:tabLst>
                <a:tab pos="381000" algn="l"/>
              </a:tabLst>
              <a:defRPr/>
            </a:pPr>
            <a:r>
              <a:rPr lang="ru-RU" sz="4000" b="1" kern="1200" dirty="0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sz="4000" b="1" kern="1200" dirty="0" smtClean="0">
                <a:solidFill>
                  <a:srgbClr val="00588E"/>
                </a:solidFill>
                <a:ea typeface="+mn-ea"/>
                <a:cs typeface="+mn-cs"/>
              </a:rPr>
              <a:t>. </a:t>
            </a:r>
            <a:r>
              <a:rPr lang="ru-RU" sz="4000" b="1" kern="1200" dirty="0" smtClean="0">
                <a:solidFill>
                  <a:srgbClr val="00588E"/>
                </a:solidFill>
                <a:ea typeface="+mn-ea"/>
                <a:cs typeface="+mn-cs"/>
              </a:rPr>
              <a:t>Деятельность </a:t>
            </a:r>
            <a:br>
              <a:rPr lang="ru-RU" sz="4000" b="1" kern="1200" dirty="0" smtClean="0">
                <a:solidFill>
                  <a:srgbClr val="00588E"/>
                </a:solidFill>
                <a:ea typeface="+mn-ea"/>
                <a:cs typeface="+mn-cs"/>
              </a:rPr>
            </a:br>
            <a:r>
              <a:rPr lang="ru-RU" sz="2800" b="1" kern="1200" dirty="0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sz="2800" b="1" kern="1200" dirty="0" smtClean="0">
                <a:solidFill>
                  <a:srgbClr val="00588E"/>
                </a:solidFill>
                <a:ea typeface="+mn-ea"/>
                <a:cs typeface="+mn-cs"/>
              </a:rPr>
              <a:t>.</a:t>
            </a:r>
            <a:r>
              <a:rPr lang="ru-RU" sz="2800" b="1" kern="1200" dirty="0" smtClean="0">
                <a:solidFill>
                  <a:srgbClr val="00588E"/>
                </a:solidFill>
                <a:ea typeface="+mn-ea"/>
                <a:cs typeface="+mn-cs"/>
              </a:rPr>
              <a:t>2</a:t>
            </a:r>
            <a:r>
              <a:rPr lang="hu-HU" sz="2800" b="1" kern="1200" dirty="0" smtClean="0">
                <a:solidFill>
                  <a:srgbClr val="00588E"/>
                </a:solidFill>
                <a:ea typeface="+mn-ea"/>
                <a:cs typeface="+mn-cs"/>
              </a:rPr>
              <a:t> </a:t>
            </a:r>
            <a:r>
              <a:rPr lang="ru-RU" sz="2800" b="1" kern="1200" dirty="0" smtClean="0">
                <a:solidFill>
                  <a:srgbClr val="00588E"/>
                </a:solidFill>
                <a:ea typeface="+mn-ea"/>
                <a:cs typeface="+mn-cs"/>
              </a:rPr>
              <a:t>Требования к продукции и услугам</a:t>
            </a:r>
            <a:endParaRPr lang="hu-HU" sz="2800" b="1" kern="1200" dirty="0">
              <a:solidFill>
                <a:srgbClr val="00588E"/>
              </a:solidFill>
              <a:ea typeface="+mn-ea"/>
              <a:cs typeface="+mn-cs"/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1700879" y="1546225"/>
            <a:ext cx="85677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8.2.2 Определение требований, относящихся к продукции и услугам</a:t>
            </a: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1700879" y="2758407"/>
            <a:ext cx="8426450" cy="3313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dirty="0" smtClean="0"/>
              <a:t>Организация должна убедиться, что: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dirty="0" smtClean="0"/>
              <a:t>требования к продукции и услугам определены, включая:</a:t>
            </a:r>
          </a:p>
          <a:p>
            <a:pPr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defRPr/>
            </a:pPr>
            <a:r>
              <a:rPr lang="ru-RU" dirty="0" smtClean="0"/>
              <a:t>применимые законодательные и нормативные правовые требования;</a:t>
            </a:r>
          </a:p>
          <a:p>
            <a:pPr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defRPr/>
            </a:pPr>
            <a:r>
              <a:rPr lang="ru-RU" dirty="0" smtClean="0"/>
              <a:t>требования, рассматриваемые организацией как необходимые;</a:t>
            </a:r>
          </a:p>
          <a:p>
            <a:pPr marL="457200" indent="-4572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+mj-lt"/>
              <a:buAutoNum type="alphaLcParenR" startAt="2"/>
              <a:defRPr/>
            </a:pPr>
            <a:r>
              <a:rPr lang="ru-RU" dirty="0" smtClean="0"/>
              <a:t>может выполнять требования к продукции и услугам, которые она предлагает.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15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build="p" autoUpdateAnimBg="0" advAuto="0"/>
      <p:bldP spid="5" grpId="0" build="p" bldLvl="2" autoUpdateAnimBg="0" advAuto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title"/>
          </p:nvPr>
        </p:nvSpPr>
        <p:spPr>
          <a:xfrm>
            <a:off x="1749006" y="348916"/>
            <a:ext cx="10018713" cy="1503948"/>
          </a:xfrm>
        </p:spPr>
        <p:txBody>
          <a:bodyPr/>
          <a:lstStyle/>
          <a:p>
            <a:pPr algn="r">
              <a:tabLst>
                <a:tab pos="381000" algn="l"/>
              </a:tabLst>
              <a:defRPr/>
            </a:pPr>
            <a:r>
              <a:rPr lang="ru-RU" sz="4000" b="1" kern="1200" dirty="0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sz="4000" b="1" kern="1200" dirty="0" smtClean="0">
                <a:solidFill>
                  <a:srgbClr val="00588E"/>
                </a:solidFill>
                <a:ea typeface="+mn-ea"/>
                <a:cs typeface="+mn-cs"/>
              </a:rPr>
              <a:t>. </a:t>
            </a:r>
            <a:r>
              <a:rPr lang="ru-RU" sz="4000" b="1" kern="1200" dirty="0" smtClean="0">
                <a:solidFill>
                  <a:srgbClr val="00588E"/>
                </a:solidFill>
                <a:ea typeface="+mn-ea"/>
                <a:cs typeface="+mn-cs"/>
              </a:rPr>
              <a:t>Деятельность </a:t>
            </a:r>
            <a:br>
              <a:rPr lang="ru-RU" sz="4000" b="1" kern="1200" dirty="0" smtClean="0">
                <a:solidFill>
                  <a:srgbClr val="00588E"/>
                </a:solidFill>
                <a:ea typeface="+mn-ea"/>
                <a:cs typeface="+mn-cs"/>
              </a:rPr>
            </a:br>
            <a:r>
              <a:rPr lang="ru-RU" sz="2800" b="1" kern="1200" dirty="0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sz="2800" b="1" kern="1200" dirty="0" smtClean="0">
                <a:solidFill>
                  <a:srgbClr val="00588E"/>
                </a:solidFill>
                <a:ea typeface="+mn-ea"/>
                <a:cs typeface="+mn-cs"/>
              </a:rPr>
              <a:t>.</a:t>
            </a:r>
            <a:r>
              <a:rPr lang="ru-RU" sz="2800" b="1" kern="1200" dirty="0" smtClean="0">
                <a:solidFill>
                  <a:srgbClr val="00588E"/>
                </a:solidFill>
                <a:ea typeface="+mn-ea"/>
                <a:cs typeface="+mn-cs"/>
              </a:rPr>
              <a:t>2</a:t>
            </a:r>
            <a:r>
              <a:rPr lang="hu-HU" sz="2800" b="1" kern="1200" dirty="0" smtClean="0">
                <a:solidFill>
                  <a:srgbClr val="00588E"/>
                </a:solidFill>
                <a:ea typeface="+mn-ea"/>
                <a:cs typeface="+mn-cs"/>
              </a:rPr>
              <a:t> </a:t>
            </a:r>
            <a:r>
              <a:rPr lang="ru-RU" sz="2800" b="1" kern="1200" dirty="0" smtClean="0">
                <a:solidFill>
                  <a:srgbClr val="00588E"/>
                </a:solidFill>
                <a:ea typeface="+mn-ea"/>
                <a:cs typeface="+mn-cs"/>
              </a:rPr>
              <a:t>Требования к продукции и услугам</a:t>
            </a:r>
            <a:endParaRPr lang="hu-HU" sz="2800" b="1" kern="1200" dirty="0">
              <a:solidFill>
                <a:srgbClr val="00588E"/>
              </a:solidFill>
              <a:ea typeface="+mn-ea"/>
              <a:cs typeface="+mn-cs"/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1749006" y="1870912"/>
            <a:ext cx="85677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8.2.3 Анализ требований, относящихся к продукции (1)</a:t>
            </a: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1749006" y="2500148"/>
            <a:ext cx="10210383" cy="4357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mtClean="0"/>
              <a:t>Организация должна проводить анализ, прежде чем принять обязательство поставить продукцию или оказать услуги потребителям, чтобы учесть: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требования, установленные потребителем, в том числе требования к поставке и деятельности после поставки;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требования, не  заявленные потребителем, но необходимые для конкретного или предполагаемого использования, когда оно известно;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требования, установленные организацией;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законодательные и нормативные правовые требования, применимые к продукции и услугам;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требования контракта или заказа, отличающиеся от ранее сформулированных.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2836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build="p" autoUpdateAnimBg="0" advAuto="0"/>
      <p:bldP spid="5" grpId="0" build="p" bldLvl="2" autoUpdateAnimBg="0" advAuto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title"/>
          </p:nvPr>
        </p:nvSpPr>
        <p:spPr>
          <a:xfrm>
            <a:off x="1797132" y="252665"/>
            <a:ext cx="10018713" cy="1022684"/>
          </a:xfrm>
        </p:spPr>
        <p:txBody>
          <a:bodyPr>
            <a:normAutofit fontScale="90000"/>
          </a:bodyPr>
          <a:lstStyle/>
          <a:p>
            <a:pPr algn="r">
              <a:tabLst>
                <a:tab pos="381000" algn="l"/>
              </a:tabLst>
              <a:defRPr/>
            </a:pPr>
            <a:r>
              <a:rPr lang="ru-RU" sz="4000" b="1" kern="1200" dirty="0" smtClean="0">
                <a:solidFill>
                  <a:srgbClr val="00588E"/>
                </a:solidFill>
                <a:latin typeface="+mn-lt"/>
                <a:ea typeface="+mn-ea"/>
                <a:cs typeface="+mn-cs"/>
              </a:rPr>
              <a:t>8</a:t>
            </a:r>
            <a:r>
              <a:rPr lang="hu-HU" sz="4000" b="1" kern="1200" dirty="0" smtClean="0">
                <a:solidFill>
                  <a:srgbClr val="00588E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4000" b="1" kern="1200" dirty="0" smtClean="0">
                <a:solidFill>
                  <a:srgbClr val="00588E"/>
                </a:solidFill>
                <a:latin typeface="+mn-lt"/>
                <a:ea typeface="+mn-ea"/>
                <a:cs typeface="+mn-cs"/>
              </a:rPr>
              <a:t>Деятельность </a:t>
            </a:r>
            <a:br>
              <a:rPr lang="ru-RU" sz="4000" b="1" kern="1200" dirty="0" smtClean="0">
                <a:solidFill>
                  <a:srgbClr val="00588E"/>
                </a:solidFill>
                <a:latin typeface="+mn-lt"/>
                <a:ea typeface="+mn-ea"/>
                <a:cs typeface="+mn-cs"/>
              </a:rPr>
            </a:br>
            <a:r>
              <a:rPr lang="ru-RU" sz="2800" b="1" kern="1200" dirty="0" smtClean="0">
                <a:solidFill>
                  <a:srgbClr val="00588E"/>
                </a:solidFill>
                <a:latin typeface="+mn-lt"/>
                <a:ea typeface="+mn-ea"/>
                <a:cs typeface="+mn-cs"/>
              </a:rPr>
              <a:t>8</a:t>
            </a:r>
            <a:r>
              <a:rPr lang="hu-HU" sz="2800" b="1" kern="1200" dirty="0" smtClean="0">
                <a:solidFill>
                  <a:srgbClr val="00588E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2800" b="1" kern="1200" dirty="0" smtClean="0">
                <a:solidFill>
                  <a:srgbClr val="00588E"/>
                </a:solidFill>
                <a:latin typeface="+mn-lt"/>
                <a:ea typeface="+mn-ea"/>
                <a:cs typeface="+mn-cs"/>
              </a:rPr>
              <a:t>2</a:t>
            </a:r>
            <a:r>
              <a:rPr lang="hu-HU" sz="2800" b="1" kern="1200" dirty="0" smtClean="0">
                <a:solidFill>
                  <a:srgbClr val="00588E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kern="1200" dirty="0" smtClean="0">
                <a:solidFill>
                  <a:srgbClr val="00588E"/>
                </a:solidFill>
                <a:latin typeface="+mn-lt"/>
                <a:ea typeface="+mn-ea"/>
                <a:cs typeface="+mn-cs"/>
              </a:rPr>
              <a:t>Требования к продукции и услугам</a:t>
            </a:r>
            <a:endParaRPr lang="hu-HU" sz="2800" b="1" kern="1200" dirty="0">
              <a:solidFill>
                <a:srgbClr val="00588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1797132" y="1642478"/>
            <a:ext cx="85677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8.2.3 Анализ требований, относящихся к продукции (2)</a:t>
            </a: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1797132" y="2332039"/>
            <a:ext cx="10018713" cy="4261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mtClean="0"/>
              <a:t>Организация должна обеспечить, чтобы были приняты решения по требованиям контракта или заказа, отличающимся от ранее установленных.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mtClean="0"/>
              <a:t>Если потребитель не выдвигает документированных требований, организация должна подтвердить их у потребителя до принятия к исполнению.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mtClean="0"/>
              <a:t>Организация </a:t>
            </a:r>
            <a:r>
              <a:rPr lang="ru-RU" b="1" u="sng" smtClean="0"/>
              <a:t>должна сохранять документированную информацию</a:t>
            </a:r>
            <a:r>
              <a:rPr lang="ru-RU" smtClean="0"/>
              <a:t>, насколько это применимо, в отношении:</a:t>
            </a:r>
          </a:p>
          <a:p>
            <a:pPr>
              <a:defRPr/>
            </a:pPr>
            <a:r>
              <a:rPr lang="ru-RU" smtClean="0"/>
              <a:t>результатов анализа;</a:t>
            </a:r>
          </a:p>
          <a:p>
            <a:pPr>
              <a:defRPr/>
            </a:pPr>
            <a:r>
              <a:rPr lang="ru-RU" smtClean="0"/>
              <a:t>любых новых требований к продукции и услугам.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79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build="p" autoUpdateAnimBg="0" advAuto="0"/>
      <p:bldP spid="5" grpId="0" build="p" bldLvl="2" autoUpdateAnimBg="0" advAuto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title"/>
          </p:nvPr>
        </p:nvSpPr>
        <p:spPr>
          <a:xfrm>
            <a:off x="1749005" y="348917"/>
            <a:ext cx="10018713" cy="902368"/>
          </a:xfrm>
        </p:spPr>
        <p:txBody>
          <a:bodyPr>
            <a:normAutofit fontScale="90000"/>
          </a:bodyPr>
          <a:lstStyle/>
          <a:p>
            <a:pPr algn="r">
              <a:tabLst>
                <a:tab pos="381000" algn="l"/>
              </a:tabLst>
              <a:defRPr/>
            </a:pPr>
            <a:r>
              <a:rPr lang="ru-RU" sz="4000" b="1" kern="1200" dirty="0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sz="4000" b="1" kern="1200" dirty="0" smtClean="0">
                <a:solidFill>
                  <a:srgbClr val="00588E"/>
                </a:solidFill>
                <a:ea typeface="+mn-ea"/>
                <a:cs typeface="+mn-cs"/>
              </a:rPr>
              <a:t>. </a:t>
            </a:r>
            <a:r>
              <a:rPr lang="ru-RU" sz="4000" b="1" kern="1200" dirty="0" smtClean="0">
                <a:solidFill>
                  <a:srgbClr val="00588E"/>
                </a:solidFill>
                <a:ea typeface="+mn-ea"/>
                <a:cs typeface="+mn-cs"/>
              </a:rPr>
              <a:t>Деятельность </a:t>
            </a:r>
            <a:br>
              <a:rPr lang="ru-RU" sz="4000" b="1" kern="1200" dirty="0" smtClean="0">
                <a:solidFill>
                  <a:srgbClr val="00588E"/>
                </a:solidFill>
                <a:ea typeface="+mn-ea"/>
                <a:cs typeface="+mn-cs"/>
              </a:rPr>
            </a:br>
            <a:r>
              <a:rPr lang="ru-RU" sz="2800" b="1" kern="1200" dirty="0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sz="2800" b="1" kern="1200" dirty="0" smtClean="0">
                <a:solidFill>
                  <a:srgbClr val="00588E"/>
                </a:solidFill>
                <a:ea typeface="+mn-ea"/>
                <a:cs typeface="+mn-cs"/>
              </a:rPr>
              <a:t>.</a:t>
            </a:r>
            <a:r>
              <a:rPr lang="ru-RU" sz="2800" b="1" kern="1200" dirty="0" smtClean="0">
                <a:solidFill>
                  <a:srgbClr val="00588E"/>
                </a:solidFill>
                <a:ea typeface="+mn-ea"/>
                <a:cs typeface="+mn-cs"/>
              </a:rPr>
              <a:t>2</a:t>
            </a:r>
            <a:r>
              <a:rPr lang="hu-HU" sz="2800" b="1" kern="1200" dirty="0" smtClean="0">
                <a:solidFill>
                  <a:srgbClr val="00588E"/>
                </a:solidFill>
                <a:ea typeface="+mn-ea"/>
                <a:cs typeface="+mn-cs"/>
              </a:rPr>
              <a:t> </a:t>
            </a:r>
            <a:r>
              <a:rPr lang="ru-RU" sz="2800" b="1" kern="1200" dirty="0" smtClean="0">
                <a:solidFill>
                  <a:srgbClr val="00588E"/>
                </a:solidFill>
                <a:ea typeface="+mn-ea"/>
                <a:cs typeface="+mn-cs"/>
              </a:rPr>
              <a:t>Требования к продукции и услугам</a:t>
            </a:r>
            <a:endParaRPr lang="hu-HU" sz="2800" b="1" kern="1200" dirty="0">
              <a:solidFill>
                <a:srgbClr val="00588E"/>
              </a:solidFill>
              <a:ea typeface="+mn-ea"/>
              <a:cs typeface="+mn-cs"/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1749005" y="2003509"/>
            <a:ext cx="85677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8.2.4 Изменение требований к продукции и услугам</a:t>
            </a: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1544218" y="2309102"/>
            <a:ext cx="10223500" cy="349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altLang="ru-RU" smtClean="0"/>
              <a:t>Если требования к продукции изменены, организация должна обеспечить, чтобы соответствующая документированная информация была исправлена, а заинтересованный персонал был поставлен в известность об изменившихся требованиях.</a:t>
            </a:r>
            <a:endParaRPr lang="ru-RU" altLang="ru-RU" dirty="0" smtClean="0"/>
          </a:p>
        </p:txBody>
      </p:sp>
      <p:pic>
        <p:nvPicPr>
          <p:cNvPr id="7" name="Picture 3" descr="C:\Program Files (x86)\Microsoft Office\MEDIA\CAGCAT10\j0293236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443" y="4949114"/>
            <a:ext cx="1566862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16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build="p" autoUpdateAnimBg="0" advAuto="0"/>
      <p:bldP spid="5" grpId="0" build="p" bldLvl="2" autoUpdateAnimBg="0" advAuto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title"/>
          </p:nvPr>
        </p:nvSpPr>
        <p:spPr>
          <a:xfrm>
            <a:off x="1989638" y="180474"/>
            <a:ext cx="10018713" cy="1118937"/>
          </a:xfrm>
        </p:spPr>
        <p:txBody>
          <a:bodyPr/>
          <a:lstStyle/>
          <a:p>
            <a:pPr algn="r">
              <a:tabLst>
                <a:tab pos="381000" algn="l"/>
              </a:tabLst>
              <a:defRPr/>
            </a:pPr>
            <a:r>
              <a:rPr lang="ru-RU" sz="4000" b="1" kern="1200" dirty="0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sz="4000" b="1" kern="1200" dirty="0" smtClean="0">
                <a:solidFill>
                  <a:srgbClr val="00588E"/>
                </a:solidFill>
                <a:ea typeface="+mn-ea"/>
                <a:cs typeface="+mn-cs"/>
              </a:rPr>
              <a:t>. </a:t>
            </a:r>
            <a:r>
              <a:rPr lang="ru-RU" sz="4000" b="1" kern="1200" dirty="0" smtClean="0">
                <a:solidFill>
                  <a:srgbClr val="00588E"/>
                </a:solidFill>
                <a:ea typeface="+mn-ea"/>
                <a:cs typeface="+mn-cs"/>
              </a:rPr>
              <a:t>Деятельность </a:t>
            </a:r>
            <a:br>
              <a:rPr lang="ru-RU" sz="4000" b="1" kern="1200" dirty="0" smtClean="0">
                <a:solidFill>
                  <a:srgbClr val="00588E"/>
                </a:solidFill>
                <a:ea typeface="+mn-ea"/>
                <a:cs typeface="+mn-cs"/>
              </a:rPr>
            </a:br>
            <a:r>
              <a:rPr lang="ru-RU" sz="2600" b="1" kern="1200" dirty="0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sz="2600" b="1" kern="1200" dirty="0" smtClean="0">
                <a:solidFill>
                  <a:srgbClr val="00588E"/>
                </a:solidFill>
                <a:ea typeface="+mn-ea"/>
                <a:cs typeface="+mn-cs"/>
              </a:rPr>
              <a:t>.</a:t>
            </a:r>
            <a:r>
              <a:rPr lang="ru-RU" sz="2600" b="1" kern="1200" dirty="0" smtClean="0">
                <a:solidFill>
                  <a:srgbClr val="00588E"/>
                </a:solidFill>
                <a:ea typeface="+mn-ea"/>
                <a:cs typeface="+mn-cs"/>
              </a:rPr>
              <a:t>3</a:t>
            </a:r>
            <a:r>
              <a:rPr lang="hu-HU" sz="2600" b="1" kern="1200" dirty="0" smtClean="0">
                <a:solidFill>
                  <a:srgbClr val="00588E"/>
                </a:solidFill>
                <a:ea typeface="+mn-ea"/>
                <a:cs typeface="+mn-cs"/>
              </a:rPr>
              <a:t> </a:t>
            </a:r>
            <a:r>
              <a:rPr lang="ru-RU" sz="2600" b="1" kern="1200" dirty="0" smtClean="0">
                <a:solidFill>
                  <a:srgbClr val="00588E"/>
                </a:solidFill>
                <a:ea typeface="+mn-ea"/>
                <a:cs typeface="+mn-cs"/>
              </a:rPr>
              <a:t>Проектирование и разработка продукции и услуг</a:t>
            </a:r>
            <a:endParaRPr lang="hu-HU" sz="2600" b="1" kern="1200" dirty="0">
              <a:solidFill>
                <a:srgbClr val="00588E"/>
              </a:solidFill>
              <a:ea typeface="+mn-ea"/>
              <a:cs typeface="+mn-cs"/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1989638" y="1690688"/>
            <a:ext cx="85677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8.3.1 Планирование проектирования и разработки (1)</a:t>
            </a: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1989638" y="2693152"/>
            <a:ext cx="10202362" cy="392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mtClean="0"/>
              <a:t>Организация должна рассматривать: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характер, продолжительность и сложность работ по проектированию и разработке;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требуемые стадии процесса, включая требования к проведению анализа проектирования и разработки;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требуемые действия в отношении верификации и валидации проектирования и разработки;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ответственность и полномочия в области проектирования и разработки;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/>
              <a:defRPr/>
            </a:pPr>
            <a:r>
              <a:rPr lang="ru-RU" sz="2000" smtClean="0"/>
              <a:t>внутренние и внешние ресурсы, необходимые для проектирования и разработки продукции и услуг;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833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build="p" autoUpdateAnimBg="0" advAuto="0"/>
      <p:bldP spid="5" grpId="0" build="p" bldLvl="2" autoUpdateAnimBg="0" advAuto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3190875" y="0"/>
            <a:ext cx="9001125" cy="7921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b="1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b="1" smtClean="0">
                <a:solidFill>
                  <a:srgbClr val="00588E"/>
                </a:solidFill>
                <a:ea typeface="+mn-ea"/>
                <a:cs typeface="+mn-cs"/>
              </a:rPr>
              <a:t>. </a:t>
            </a:r>
            <a:r>
              <a:rPr lang="ru-RU" b="1" smtClean="0">
                <a:solidFill>
                  <a:srgbClr val="00588E"/>
                </a:solidFill>
                <a:ea typeface="+mn-ea"/>
                <a:cs typeface="+mn-cs"/>
              </a:rPr>
              <a:t>Деятельность </a:t>
            </a:r>
            <a:br>
              <a:rPr lang="ru-RU" b="1" smtClean="0">
                <a:solidFill>
                  <a:srgbClr val="00588E"/>
                </a:solidFill>
                <a:ea typeface="+mn-ea"/>
                <a:cs typeface="+mn-cs"/>
              </a:rPr>
            </a:br>
            <a:r>
              <a:rPr lang="ru-RU" sz="2600" b="1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sz="2600" b="1" smtClean="0">
                <a:solidFill>
                  <a:srgbClr val="00588E"/>
                </a:solidFill>
                <a:ea typeface="+mn-ea"/>
                <a:cs typeface="+mn-cs"/>
              </a:rPr>
              <a:t>.</a:t>
            </a:r>
            <a:r>
              <a:rPr lang="ru-RU" sz="2600" b="1" smtClean="0">
                <a:solidFill>
                  <a:srgbClr val="00588E"/>
                </a:solidFill>
                <a:ea typeface="+mn-ea"/>
                <a:cs typeface="+mn-cs"/>
              </a:rPr>
              <a:t>3</a:t>
            </a:r>
            <a:r>
              <a:rPr lang="hu-HU" sz="2600" b="1" smtClean="0">
                <a:solidFill>
                  <a:srgbClr val="00588E"/>
                </a:solidFill>
                <a:ea typeface="+mn-ea"/>
                <a:cs typeface="+mn-cs"/>
              </a:rPr>
              <a:t> </a:t>
            </a:r>
            <a:r>
              <a:rPr lang="ru-RU" sz="2600" b="1" smtClean="0">
                <a:solidFill>
                  <a:srgbClr val="00588E"/>
                </a:solidFill>
                <a:ea typeface="+mn-ea"/>
                <a:cs typeface="+mn-cs"/>
              </a:rPr>
              <a:t>Проектирование и разработка продукции и услуг</a:t>
            </a:r>
            <a:endParaRPr lang="hu-HU" sz="2600" b="1" dirty="0">
              <a:solidFill>
                <a:srgbClr val="00588E"/>
              </a:solidFill>
              <a:ea typeface="+mn-ea"/>
              <a:cs typeface="+mn-cs"/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2007854" y="1297489"/>
            <a:ext cx="85677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8.3.1 Планирование проектирования и разработки (2)</a:t>
            </a: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2007854" y="1908676"/>
            <a:ext cx="10184146" cy="494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mtClean="0"/>
              <a:t>Организация должна рассматривать:</a:t>
            </a:r>
          </a:p>
          <a:p>
            <a:pPr marL="457200" indent="-4572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+mj-lt"/>
              <a:buAutoNum type="alphaLcParenR" startAt="6"/>
              <a:defRPr/>
            </a:pPr>
            <a:r>
              <a:rPr lang="ru-RU" sz="2000" smtClean="0"/>
              <a:t>необходимость в управлении взаимодействиями между лицами, участвующими в процессе проектирования и разработки;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 startAt="6"/>
              <a:defRPr/>
            </a:pPr>
            <a:r>
              <a:rPr lang="ru-RU" sz="2000" smtClean="0"/>
              <a:t>необходимость вовлечения потребителей и пользователей в процесс проектирования и разработки;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 startAt="6"/>
              <a:defRPr/>
            </a:pPr>
            <a:r>
              <a:rPr lang="ru-RU" sz="2000" smtClean="0"/>
              <a:t>требования для дальнейшего производства продукции и услуг;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 startAt="6"/>
              <a:defRPr/>
            </a:pPr>
            <a:r>
              <a:rPr lang="ru-RU" sz="2000" smtClean="0"/>
              <a:t>уровень управления процессом проектирования и разработки, ожидаемый потребителями и другими соответствующими заинтересованными сторонами;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 startAt="6"/>
              <a:defRPr/>
            </a:pPr>
            <a:r>
              <a:rPr lang="ru-RU" sz="2000" smtClean="0"/>
              <a:t>документированную информацию, необходимую для демонстрации выполнения требований к проектированию и разработке.</a:t>
            </a:r>
          </a:p>
          <a:p>
            <a:pPr marL="342900" indent="-3429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Arial" pitchFamily="34" charset="0"/>
              <a:buAutoNum type="alphaLcParenR" startAt="6"/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110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  <p:bldP spid="4" grpId="0" build="p" bldLvl="2" autoUpdateAnimBg="0" advAuto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2484855" y="128587"/>
            <a:ext cx="9001125" cy="7921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tabLst>
                <a:tab pos="381000" algn="l"/>
              </a:tabLst>
              <a:defRPr/>
            </a:pPr>
            <a:r>
              <a:rPr lang="ru-RU" b="1" dirty="0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b="1" dirty="0" smtClean="0">
                <a:solidFill>
                  <a:srgbClr val="00588E"/>
                </a:solidFill>
                <a:ea typeface="+mn-ea"/>
                <a:cs typeface="+mn-cs"/>
              </a:rPr>
              <a:t>. </a:t>
            </a:r>
            <a:r>
              <a:rPr lang="ru-RU" b="1" dirty="0" smtClean="0">
                <a:solidFill>
                  <a:srgbClr val="00588E"/>
                </a:solidFill>
                <a:ea typeface="+mn-ea"/>
                <a:cs typeface="+mn-cs"/>
              </a:rPr>
              <a:t>Деятельность </a:t>
            </a:r>
            <a:br>
              <a:rPr lang="ru-RU" b="1" dirty="0" smtClean="0">
                <a:solidFill>
                  <a:srgbClr val="00588E"/>
                </a:solidFill>
                <a:ea typeface="+mn-ea"/>
                <a:cs typeface="+mn-cs"/>
              </a:rPr>
            </a:br>
            <a:r>
              <a:rPr lang="ru-RU" sz="2600" b="1" dirty="0" smtClean="0">
                <a:solidFill>
                  <a:srgbClr val="00588E"/>
                </a:solidFill>
                <a:ea typeface="+mn-ea"/>
                <a:cs typeface="+mn-cs"/>
              </a:rPr>
              <a:t>8</a:t>
            </a:r>
            <a:r>
              <a:rPr lang="hu-HU" sz="2600" b="1" dirty="0" smtClean="0">
                <a:solidFill>
                  <a:srgbClr val="00588E"/>
                </a:solidFill>
                <a:ea typeface="+mn-ea"/>
                <a:cs typeface="+mn-cs"/>
              </a:rPr>
              <a:t>.</a:t>
            </a:r>
            <a:r>
              <a:rPr lang="ru-RU" sz="2600" b="1" dirty="0" smtClean="0">
                <a:solidFill>
                  <a:srgbClr val="00588E"/>
                </a:solidFill>
                <a:ea typeface="+mn-ea"/>
                <a:cs typeface="+mn-cs"/>
              </a:rPr>
              <a:t>3</a:t>
            </a:r>
            <a:r>
              <a:rPr lang="hu-HU" sz="2600" b="1" dirty="0" smtClean="0">
                <a:solidFill>
                  <a:srgbClr val="00588E"/>
                </a:solidFill>
                <a:ea typeface="+mn-ea"/>
                <a:cs typeface="+mn-cs"/>
              </a:rPr>
              <a:t> </a:t>
            </a:r>
            <a:r>
              <a:rPr lang="ru-RU" sz="2600" b="1" dirty="0" smtClean="0">
                <a:solidFill>
                  <a:srgbClr val="00588E"/>
                </a:solidFill>
                <a:ea typeface="+mn-ea"/>
                <a:cs typeface="+mn-cs"/>
              </a:rPr>
              <a:t>Проектирование и разработка продукции и услуг</a:t>
            </a:r>
            <a:endParaRPr lang="hu-HU" sz="2600" b="1" dirty="0">
              <a:solidFill>
                <a:srgbClr val="00588E"/>
              </a:solidFill>
              <a:ea typeface="+mn-ea"/>
              <a:cs typeface="+mn-cs"/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1827630" y="1185278"/>
            <a:ext cx="85677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6938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8888" indent="-1857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1313" indent="-1762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5263" indent="-195263"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007AC2"/>
                </a:solidFill>
                <a:latin typeface="+mj-lt"/>
              </a:rPr>
              <a:t>8.3.2 Входные данные для проектирования и разработки</a:t>
            </a: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1827630" y="2060995"/>
            <a:ext cx="8772525" cy="331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mtClean="0"/>
              <a:t>Организация должна учесть:</a:t>
            </a:r>
          </a:p>
          <a:p>
            <a:pPr marL="457200" indent="-4572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smtClean="0"/>
              <a:t>функциональные и эксплуатационные требования;</a:t>
            </a:r>
          </a:p>
          <a:p>
            <a:pPr marL="457200" indent="-4572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smtClean="0"/>
              <a:t>информацию, полученную из предыдущей аналогичной деятельности по проектированию и разработке;</a:t>
            </a:r>
          </a:p>
          <a:p>
            <a:pPr marL="457200" indent="-4572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smtClean="0"/>
              <a:t>законодательные и нормативные правовые требования;</a:t>
            </a:r>
          </a:p>
          <a:p>
            <a:pPr marL="457200" indent="-4572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smtClean="0"/>
              <a:t>стандарты или своды практик, которые организация обязалась применять;</a:t>
            </a:r>
          </a:p>
          <a:p>
            <a:pPr marL="457200" indent="-457200">
              <a:spcBef>
                <a:spcPct val="25000"/>
              </a:spcBef>
              <a:spcAft>
                <a:spcPct val="0"/>
              </a:spcAft>
              <a:buClr>
                <a:srgbClr val="00629E"/>
              </a:buClr>
              <a:buSzPct val="125000"/>
              <a:buFont typeface="+mj-lt"/>
              <a:buAutoNum type="alphaLcParenR"/>
              <a:defRPr/>
            </a:pPr>
            <a:r>
              <a:rPr lang="ru-RU" sz="2000" smtClean="0"/>
              <a:t>возможные последствия неудачи, связанные с характером продукции и услуг.</a:t>
            </a:r>
            <a:endParaRPr lang="ru-RU" sz="2000" dirty="0"/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827630" y="5638636"/>
            <a:ext cx="9037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+mn-lt"/>
              </a:rPr>
              <a:t>Организация должна </a:t>
            </a:r>
            <a:r>
              <a:rPr lang="ru-RU" altLang="ru-RU" sz="2000" b="1" u="sng" dirty="0">
                <a:latin typeface="+mn-lt"/>
              </a:rPr>
              <a:t>сохранять документированную информацию </a:t>
            </a:r>
            <a:r>
              <a:rPr lang="ru-RU" altLang="ru-RU" sz="2000" dirty="0">
                <a:latin typeface="+mn-lt"/>
              </a:rPr>
              <a:t>по входным данным проектирования и разработки.</a:t>
            </a:r>
          </a:p>
        </p:txBody>
      </p:sp>
      <p:pic>
        <p:nvPicPr>
          <p:cNvPr id="6" name="Picture 2" descr="C:\Users\grishaes\AppData\Local\Microsoft\Windows\Temporary Internet Files\Content.IE5\FNMAMX34\mono-project-ope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555" y="1847772"/>
            <a:ext cx="12414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  <p:bldP spid="4" grpId="0" build="p" bldLvl="2" autoUpdateAnimBg="0" advAuto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270</TotalTime>
  <Words>9217</Words>
  <Application>Microsoft Office PowerPoint</Application>
  <PresentationFormat>Произвольный</PresentationFormat>
  <Paragraphs>957</Paragraphs>
  <Slides>141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141</vt:i4>
      </vt:variant>
    </vt:vector>
  </HeadingPairs>
  <TitlesOfParts>
    <vt:vector size="142" baseType="lpstr">
      <vt:lpstr>Параллакс</vt:lpstr>
      <vt:lpstr>Международный стандарт ИСО 9001-2015 Основные требования</vt:lpstr>
      <vt:lpstr>Программа семинара:</vt:lpstr>
      <vt:lpstr>Стандарты семейства ИСО 9000</vt:lpstr>
      <vt:lpstr>Ключевые изменения в современном мире</vt:lpstr>
      <vt:lpstr>Причины для изменения стандартов серии ИСО 9000.</vt:lpstr>
      <vt:lpstr>Ключевые изменения в стандарте ИСО 9001:2015</vt:lpstr>
      <vt:lpstr>Структура стандарта ИСО 9001-2015. начало </vt:lpstr>
      <vt:lpstr>Структура стандарта ИСО 9001-2015. продолжение  </vt:lpstr>
      <vt:lpstr>Структура стандарта ИСО 9001-2015. продолжение  </vt:lpstr>
      <vt:lpstr>Структура стандарта ИСО 9001-2015. завершение  </vt:lpstr>
      <vt:lpstr>Структура стандарта ИСО 9001-2015. приложения  </vt:lpstr>
      <vt:lpstr>Новая редакция принципов менеджмента качества</vt:lpstr>
      <vt:lpstr>Основные различия в терминологии между редакциями стандартов ИСО 9001:2008 и ИСО 9001:2015</vt:lpstr>
      <vt:lpstr>Примечание А5. Применимость</vt:lpstr>
      <vt:lpstr>Приложение А.2 Продукция и услуги</vt:lpstr>
      <vt:lpstr>Презентация PowerPoint</vt:lpstr>
      <vt:lpstr>Среда организации. Начало </vt:lpstr>
      <vt:lpstr>Среда организации. Завершение </vt:lpstr>
      <vt:lpstr>Вариант реализации:</vt:lpstr>
      <vt:lpstr>Презентация PowerPoint</vt:lpstr>
      <vt:lpstr>Приложение А.4 Риск-ориентированное мышление</vt:lpstr>
      <vt:lpstr>Более подробно- в разделе 0.3.3 ИСО 9001-2015</vt:lpstr>
      <vt:lpstr>Управление рисками:</vt:lpstr>
      <vt:lpstr>Приемлемый риск и принцип ALARP (As Low As Reasonably Practicable)</vt:lpstr>
      <vt:lpstr>Мышление современного руководителя</vt:lpstr>
      <vt:lpstr>Презентация PowerPoint</vt:lpstr>
      <vt:lpstr>Приложение А.7 Знания организации</vt:lpstr>
      <vt:lpstr>Менеджмент знаний – ключевой фактор конкурентоспособности организации в современном инновационном мире</vt:lpstr>
      <vt:lpstr>Презентация PowerPoint</vt:lpstr>
      <vt:lpstr>Приложение А.8 Управление поставляемыми извне процессами, продуктами и услугами</vt:lpstr>
      <vt:lpstr>Почему такие требования к закупкам? Потому что мы всегда продаем и покупаем 5 аспектов товара!</vt:lpstr>
      <vt:lpstr>Презентация PowerPoint</vt:lpstr>
      <vt:lpstr>Приложение А.6 Документированная информация</vt:lpstr>
      <vt:lpstr>Изучение требований ИСО 9001-2015</vt:lpstr>
      <vt:lpstr>Раздел 0.1 Общие положения</vt:lpstr>
      <vt:lpstr>Раздел 0.4 0.4 Взаимосвязь с другими стандартами, предназначенными для систем менеджмента</vt:lpstr>
      <vt:lpstr>Приложение В. Другие международные стандарты в области менеджмента качества (1)</vt:lpstr>
      <vt:lpstr>Приложение В. Другие международные стандарты в области менеджмента качества (2)</vt:lpstr>
      <vt:lpstr>Приложение В. Другие международные стандарты в области менеджмента качества (3)</vt:lpstr>
      <vt:lpstr>Приложение В. Другие международные стандарты в области менеджмента качества (4)</vt:lpstr>
      <vt:lpstr>Презентация PowerPoint</vt:lpstr>
      <vt:lpstr>Раздел 3. 0.3 Процессный подход</vt:lpstr>
      <vt:lpstr>Основа ИСО 9001:2015 – цикл Деминга</vt:lpstr>
      <vt:lpstr>Цикл PDCA в СМК (указаны разделы стандарта)</vt:lpstr>
      <vt:lpstr>Схематичное изображение  элементов процесса</vt:lpstr>
      <vt:lpstr>Процессная модель:</vt:lpstr>
      <vt:lpstr>Модель системы менеджмента качества, основанной на процессном подходе, показывающая связи между разделами стандарта</vt:lpstr>
      <vt:lpstr>Презентация PowerPoint</vt:lpstr>
      <vt:lpstr>4.1 Понимание организации и её контекста </vt:lpstr>
      <vt:lpstr>4.2 Понимание потребностей и ожиданий заинтересованных сторон </vt:lpstr>
      <vt:lpstr>4.3 Определение области применения системы менеджмента качества</vt:lpstr>
      <vt:lpstr>4.4 Система менеджмента качества и её процессы</vt:lpstr>
      <vt:lpstr>Презентация PowerPoint</vt:lpstr>
      <vt:lpstr>5. Лидерство 5.1 Лидерство и приверженность (1)</vt:lpstr>
      <vt:lpstr>5. Лидерство 5.1 Лидерство и приверженность (2)</vt:lpstr>
      <vt:lpstr>5. Лидерство 5.1 Лидерство и приверженность (3)</vt:lpstr>
      <vt:lpstr>5. Лидерство 5.2 Политика (1)</vt:lpstr>
      <vt:lpstr>5. Лидерство 5.3 Функции ответственность и полномочия</vt:lpstr>
      <vt:lpstr>Новое по сравнению с ISO 9001:2008 (1) </vt:lpstr>
      <vt:lpstr>Новое по сравнению с ISO 9001:2008 (2) </vt:lpstr>
      <vt:lpstr>Презентация PowerPoint</vt:lpstr>
      <vt:lpstr>6. Планирование 6.1 Действия в отношении рисков и возможностей</vt:lpstr>
      <vt:lpstr>6. Планирование 6.2 Цели в области качества и планирование их достижения (1)</vt:lpstr>
      <vt:lpstr>6. Планирование 6.2 Цели в области качества и планирование их достижения (2)</vt:lpstr>
      <vt:lpstr>6. Планирование 6.3 Планирование изменений</vt:lpstr>
      <vt:lpstr>Новое по сравнению с ISO 9001:2008 (1) </vt:lpstr>
      <vt:lpstr>Новое по сравнению с ISO 9001:2008 (2) </vt:lpstr>
      <vt:lpstr>Новое по сравнению с ISO 9001:2008 (3) </vt:lpstr>
      <vt:lpstr>Презентация PowerPoint</vt:lpstr>
      <vt:lpstr>Презентация PowerPoint</vt:lpstr>
      <vt:lpstr>7. Обеспечение 7.1 Ресурсы (1)</vt:lpstr>
      <vt:lpstr>7. Обеспечение 7.1 Ресурсы (2)</vt:lpstr>
      <vt:lpstr>7. Обеспечение 7.1 Ресурсы (3)</vt:lpstr>
      <vt:lpstr>7. Обеспечение 7.1 Ресурсы (4)</vt:lpstr>
      <vt:lpstr>7. Обеспечение 7.1 Ресурсы (5)</vt:lpstr>
      <vt:lpstr>7. Обеспечение 7.1 Ресурсы (6)</vt:lpstr>
      <vt:lpstr>7. Обеспечение 7.1 Ресурсы (7)</vt:lpstr>
      <vt:lpstr>7. Обеспечение 7.1 Ресурсы (8)</vt:lpstr>
      <vt:lpstr>7. Обеспечение 7.2 Компетентность</vt:lpstr>
      <vt:lpstr>7. Обеспечение 7.3 Осведомлённость</vt:lpstr>
      <vt:lpstr>7. Обеспечение 7.4 Обмен информацией</vt:lpstr>
      <vt:lpstr>7. Обеспечение 7.5 Документированная информация (1)</vt:lpstr>
      <vt:lpstr>7. Обеспечение 7.5 Документированная информация (2)</vt:lpstr>
      <vt:lpstr>7. Обеспечение 7.5 Документированная информация (3)</vt:lpstr>
      <vt:lpstr>7. Обеспечение 7.5 Документированная информация (3)</vt:lpstr>
      <vt:lpstr>Новое по сравнению с ISO 9001:2008 (1) </vt:lpstr>
      <vt:lpstr>Новое по сравнению с ISO 9001:2008 (2) </vt:lpstr>
      <vt:lpstr>Презентация PowerPoint</vt:lpstr>
      <vt:lpstr>Презентация PowerPoint</vt:lpstr>
      <vt:lpstr>Презентация PowerPoint</vt:lpstr>
      <vt:lpstr>8. Деятельность  8.1 Планирование и управление деятельностью</vt:lpstr>
      <vt:lpstr>8. Деятельность  8.2 Требования к продукции и услугам</vt:lpstr>
      <vt:lpstr>8. Деятельность  8.2 Требования к продукции и услугам</vt:lpstr>
      <vt:lpstr>8. Деятельность  8.2 Требования к продукции и услугам</vt:lpstr>
      <vt:lpstr>8. Деятельность  8.2 Требования к продукции и услугам</vt:lpstr>
      <vt:lpstr>8. Деятельность  8.2 Требования к продукции и услугам</vt:lpstr>
      <vt:lpstr>8. Деятельность  8.3 Проектирование и разработка продукции и услуг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8. Деятельность  8.5 Производство продукции и предоставление услуг</vt:lpstr>
      <vt:lpstr>8. Деятельность  8.5 Производство продукции и предоставление услуг</vt:lpstr>
      <vt:lpstr>8. Деятельность  8.5 Производство продукции и предоставление услуг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Новое по сравнению с ISO 9001:2008 (1) </vt:lpstr>
      <vt:lpstr>Новое по сравнению с ISO 9001:2008 (2) </vt:lpstr>
      <vt:lpstr>Презентация PowerPoint</vt:lpstr>
      <vt:lpstr>Новое по сравнению с ISO 9001:2008 (4) </vt:lpstr>
      <vt:lpstr>Новое по сравнению с ISO 9001:2008 (5) </vt:lpstr>
      <vt:lpstr>Новое по сравнению с ISO 9001:2008 (6)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Новое по сравнению с ISO 9001:2008 (1)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Новое по сравнению с ISO 9001:2008 (1) </vt:lpstr>
      <vt:lpstr>Новое по сравнению с ISO 9001:2008 (2)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стандарт ИСО 9001-2015 Основные требования</dc:title>
  <dc:creator>Alex Ma</dc:creator>
  <cp:lastModifiedBy>Olga</cp:lastModifiedBy>
  <cp:revision>24</cp:revision>
  <dcterms:created xsi:type="dcterms:W3CDTF">2016-08-16T08:48:16Z</dcterms:created>
  <dcterms:modified xsi:type="dcterms:W3CDTF">2018-01-30T13:46:32Z</dcterms:modified>
</cp:coreProperties>
</file>