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F3DEE-0AC7-4ACA-9C50-EBFFC6CEACDD}" type="datetimeFigureOut">
              <a:rPr lang="ru-RU" smtClean="0"/>
              <a:pPr/>
              <a:t>20.07.2018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25439-3899-456A-9520-4F7C4244B7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64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5439-3899-456A-9520-4F7C4244B72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65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5439-3899-456A-9520-4F7C4244B72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92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5439-3899-456A-9520-4F7C4244B72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854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5439-3899-456A-9520-4F7C4244B72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005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5439-3899-456A-9520-4F7C4244B72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212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5439-3899-456A-9520-4F7C4244B722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027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5439-3899-456A-9520-4F7C4244B722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85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5439-3899-456A-9520-4F7C4244B72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692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5439-3899-456A-9520-4F7C4244B722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58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7536-F589-4D7E-972C-9761D85A2E7C}" type="datetimeFigureOut">
              <a:rPr lang="ru-RU" smtClean="0"/>
              <a:pPr/>
              <a:t>20.07.2018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7536-F589-4D7E-972C-9761D85A2E7C}" type="datetimeFigureOut">
              <a:rPr lang="ru-RU" smtClean="0"/>
              <a:pPr/>
              <a:t>20.07.2018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7536-F589-4D7E-972C-9761D85A2E7C}" type="datetimeFigureOut">
              <a:rPr lang="ru-RU" smtClean="0"/>
              <a:pPr/>
              <a:t>20.07.2018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7536-F589-4D7E-972C-9761D85A2E7C}" type="datetimeFigureOut">
              <a:rPr lang="ru-RU" smtClean="0"/>
              <a:pPr/>
              <a:t>20.07.2018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7536-F589-4D7E-972C-9761D85A2E7C}" type="datetimeFigureOut">
              <a:rPr lang="ru-RU" smtClean="0"/>
              <a:pPr/>
              <a:t>20.07.2018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7536-F589-4D7E-972C-9761D85A2E7C}" type="datetimeFigureOut">
              <a:rPr lang="ru-RU" smtClean="0"/>
              <a:pPr/>
              <a:t>20.07.2018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7536-F589-4D7E-972C-9761D85A2E7C}" type="datetimeFigureOut">
              <a:rPr lang="ru-RU" smtClean="0"/>
              <a:pPr/>
              <a:t>20.07.2018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7536-F589-4D7E-972C-9761D85A2E7C}" type="datetimeFigureOut">
              <a:rPr lang="ru-RU" smtClean="0"/>
              <a:pPr/>
              <a:t>20.07.2018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7536-F589-4D7E-972C-9761D85A2E7C}" type="datetimeFigureOut">
              <a:rPr lang="ru-RU" smtClean="0"/>
              <a:pPr/>
              <a:t>20.07.2018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7536-F589-4D7E-972C-9761D85A2E7C}" type="datetimeFigureOut">
              <a:rPr lang="ru-RU" smtClean="0"/>
              <a:pPr/>
              <a:t>20.07.2018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7536-F589-4D7E-972C-9761D85A2E7C}" type="datetimeFigureOut">
              <a:rPr lang="ru-RU" smtClean="0"/>
              <a:pPr/>
              <a:t>20.07.2018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D7536-F589-4D7E-972C-9761D85A2E7C}" type="datetimeFigureOut">
              <a:rPr lang="ru-RU" smtClean="0"/>
              <a:pPr/>
              <a:t>20.07.2018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8.3lian.com/mb/01/1/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9977" y="1472967"/>
            <a:ext cx="7198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Магнитный (магнитопорошковый) контроль материалов и сварных соединений</a:t>
            </a:r>
          </a:p>
        </p:txBody>
      </p:sp>
      <p:pic>
        <p:nvPicPr>
          <p:cNvPr id="7" name="Picture 10" descr="http://master-class.theup.ru/wp-content/themes/mcthema/images/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" r="78199"/>
          <a:stretch/>
        </p:blipFill>
        <p:spPr bwMode="auto">
          <a:xfrm>
            <a:off x="457224" y="381777"/>
            <a:ext cx="914376" cy="91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0" y="682625"/>
            <a:ext cx="6096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ЧОУ ДПО «МАСТЕР – КЛАСС»</a:t>
            </a:r>
          </a:p>
        </p:txBody>
      </p:sp>
      <p:sp>
        <p:nvSpPr>
          <p:cNvPr id="6" name="AutoShape 2" descr="http://trikontech.com/admin/userfiles/text/58e061dafea6153d1391a6b6244c03c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4" descr="http://trikontech.com/admin/userfiles/text/58e061dafea6153d1391a6b6244c03c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4"/>
          <a:stretch/>
        </p:blipFill>
        <p:spPr bwMode="auto">
          <a:xfrm>
            <a:off x="1518117" y="2887997"/>
            <a:ext cx="5602288" cy="33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8.3lian.com/mb/01/1/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5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10" descr="http://master-class.theup.ru/wp-content/themes/mcthema/images/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" r="78199"/>
          <a:stretch/>
        </p:blipFill>
        <p:spPr bwMode="auto">
          <a:xfrm>
            <a:off x="658849" y="236855"/>
            <a:ext cx="751064" cy="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51022" y="284149"/>
            <a:ext cx="6096000" cy="3755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ЧОУ ДПО «МАСТЕР – КЛАСС»</a:t>
            </a:r>
          </a:p>
        </p:txBody>
      </p:sp>
      <p:sp>
        <p:nvSpPr>
          <p:cNvPr id="6" name="AutoShape 2" descr="http://trikontech.com/admin/userfiles/text/58e061dafea6153d1391a6b6244c03c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9552" y="1598523"/>
            <a:ext cx="7488832" cy="4941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ПАРТНЕРЫ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7578" y="659718"/>
            <a:ext cx="65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Магнитный (магнитопорошковый) контроль материалов и сварных соединений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58849" y="1484784"/>
            <a:ext cx="736953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http://novosti-dny.ru/uploads/posts/2016-08/1471339810173c6bce4d08b3986de790f2122b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t="-5" r="-50" b="10004"/>
          <a:stretch>
            <a:fillRect/>
          </a:stretch>
        </p:blipFill>
        <p:spPr bwMode="auto">
          <a:xfrm>
            <a:off x="5422492" y="3983765"/>
            <a:ext cx="27098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s://im0-tub-ru.yandex.net/i?id=e6468ff24a4d2face47c50f9ca058cf1-sr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9" t="20599" r="19005" b="29616"/>
          <a:stretch>
            <a:fillRect/>
          </a:stretch>
        </p:blipFill>
        <p:spPr bwMode="auto">
          <a:xfrm>
            <a:off x="5436096" y="2094785"/>
            <a:ext cx="2716906" cy="160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https://2stocks.ru/2.0/sites/default/files/styles/simplecrop/public/73883.gif?itok=Su5wLbl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64" y="5706354"/>
            <a:ext cx="52784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422" y="2048728"/>
            <a:ext cx="4655716" cy="34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8.3lian.com/mb/01/1/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5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10" descr="http://master-class.theup.ru/wp-content/themes/mcthema/images/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" r="78199"/>
          <a:stretch/>
        </p:blipFill>
        <p:spPr bwMode="auto">
          <a:xfrm>
            <a:off x="658849" y="236855"/>
            <a:ext cx="751064" cy="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51022" y="284149"/>
            <a:ext cx="6096000" cy="3755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ЧОУ ДПО «МАСТЕР – КЛАСС»</a:t>
            </a:r>
          </a:p>
        </p:txBody>
      </p:sp>
      <p:sp>
        <p:nvSpPr>
          <p:cNvPr id="6" name="AutoShape 2" descr="http://trikontech.com/admin/userfiles/text/58e061dafea6153d1391a6b6244c03c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9552" y="1598523"/>
            <a:ext cx="7488832" cy="4941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КОНТАКТЫ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578" y="659718"/>
            <a:ext cx="65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Магнитный (магнитопорошковый) контроль материалов и сварных соединений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58849" y="1484784"/>
            <a:ext cx="736953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au71.ru/wp-content/uploads/2012/03/Kontakty-Nika-Trav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77" y="2148053"/>
            <a:ext cx="7443478" cy="266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752599" y="5006975"/>
            <a:ext cx="56388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/>
                <a:cs typeface="黑体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/>
                <a:cs typeface="黑体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/>
                <a:cs typeface="黑体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/>
                <a:cs typeface="黑体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/>
                <a:cs typeface="黑体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/>
                <a:cs typeface="黑体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/>
                <a:cs typeface="黑体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/>
                <a:cs typeface="黑体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/>
                <a:cs typeface="黑体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200" dirty="0">
                <a:ea typeface="宋体" panose="02010600030101010101" pitchFamily="2" charset="-122"/>
              </a:rPr>
              <a:t>Родионова Наталья Анатольевна;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200" dirty="0">
                <a:ea typeface="宋体" panose="02010600030101010101" pitchFamily="2" charset="-122"/>
              </a:rPr>
              <a:t>Контактный телефон: (843) 236-73-41;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200" dirty="0">
                <a:ea typeface="宋体" panose="02010600030101010101" pitchFamily="2" charset="-122"/>
              </a:rPr>
              <a:t>e-</a:t>
            </a:r>
            <a:r>
              <a:rPr lang="ru-RU" altLang="ru-RU" sz="2200" dirty="0" err="1">
                <a:ea typeface="宋体" panose="02010600030101010101" pitchFamily="2" charset="-122"/>
              </a:rPr>
              <a:t>mail</a:t>
            </a:r>
            <a:r>
              <a:rPr lang="ru-RU" altLang="ru-RU" sz="2200" dirty="0">
                <a:ea typeface="宋体" panose="02010600030101010101" pitchFamily="2" charset="-122"/>
              </a:rPr>
              <a:t>: umс-аntc@mail.ru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ru-RU" altLang="ru-RU" sz="200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38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8.3lian.com/mb/01/1/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5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10" descr="http://master-class.theup.ru/wp-content/themes/mcthema/images/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" r="78199"/>
          <a:stretch/>
        </p:blipFill>
        <p:spPr bwMode="auto">
          <a:xfrm>
            <a:off x="658849" y="236855"/>
            <a:ext cx="751064" cy="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51022" y="284149"/>
            <a:ext cx="6096000" cy="3755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ЧОУ ДПО «МАСТЕР – КЛАСС»</a:t>
            </a:r>
          </a:p>
        </p:txBody>
      </p:sp>
      <p:sp>
        <p:nvSpPr>
          <p:cNvPr id="6" name="AutoShape 2" descr="http://trikontech.com/admin/userfiles/text/58e061dafea6153d1391a6b6244c03c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47578" y="659718"/>
            <a:ext cx="65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Магнитный (магнитопорошковый) контроль материалов и сварных соединений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58849" y="1484784"/>
            <a:ext cx="736953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https://www.engelvoelkers.com/wp-content/uploads/2014/07/How-to-be-successful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666370" y="5638800"/>
            <a:ext cx="5616624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ru-RU" altLang="ru-RU" sz="2800" kern="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СПАСИБО ЗА ВНИМАНИЕ !</a:t>
            </a:r>
          </a:p>
        </p:txBody>
      </p:sp>
      <p:pic>
        <p:nvPicPr>
          <p:cNvPr id="13322" name="Picture 10" descr="https://us-cdn1.123rf.com/168nwm/niserin/niserin1202/niserin120200003/12477499-social-media-concept-with-hand-in-like-or-oka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64395"/>
            <a:ext cx="4965406" cy="351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5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8.3lian.com/mb/01/1/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10" descr="http://master-class.theup.ru/wp-content/themes/mcthema/images/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" r="78199"/>
          <a:stretch/>
        </p:blipFill>
        <p:spPr bwMode="auto">
          <a:xfrm>
            <a:off x="658849" y="236855"/>
            <a:ext cx="751064" cy="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51022" y="284149"/>
            <a:ext cx="6096000" cy="3755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ЧОУ ДПО «МАСТЕР – КЛАСС»</a:t>
            </a:r>
          </a:p>
        </p:txBody>
      </p:sp>
      <p:sp>
        <p:nvSpPr>
          <p:cNvPr id="6" name="AutoShape 2" descr="http://trikontech.com/admin/userfiles/text/58e061dafea6153d1391a6b6244c03c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9552" y="1731858"/>
            <a:ext cx="7488832" cy="4941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ЦЕЛЬ РЕАЛИЗАЦИИ ПРОГРАММЫ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578" y="659718"/>
            <a:ext cx="65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Магнитный (магнитопорошковый) контроль материалов и сварных соединений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58849" y="1484784"/>
            <a:ext cx="736953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57009" y="2269123"/>
            <a:ext cx="4627761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ru-RU" altLang="ru-RU" sz="2000" dirty="0"/>
              <a:t>Подготовка для допуска к аттестации согласно ПБ 03-440-02 «Правила аттестации персонала в области неразрушающего контроля» на II уровень профессиональной квалификации лиц, </a:t>
            </a:r>
            <a:r>
              <a:rPr lang="ru-RU" altLang="ru-RU" sz="2000" dirty="0" smtClean="0"/>
              <a:t>выполняющих </a:t>
            </a:r>
            <a:r>
              <a:rPr lang="ru-RU" altLang="ru-RU" sz="2000" dirty="0"/>
              <a:t>работы по магнитному контролю материалов и сварных соединений магнитопорошковым </a:t>
            </a:r>
            <a:r>
              <a:rPr lang="ru-RU" altLang="ru-RU" sz="2000" dirty="0" smtClean="0"/>
              <a:t>методом на </a:t>
            </a:r>
            <a:r>
              <a:rPr lang="ru-RU" altLang="ru-RU" sz="2000" dirty="0"/>
              <a:t>опасных производственных объектах, поднадзорных </a:t>
            </a:r>
            <a:r>
              <a:rPr lang="ru-RU" altLang="ru-RU" sz="2000" dirty="0" err="1"/>
              <a:t>Ростехнадзору</a:t>
            </a:r>
            <a:r>
              <a:rPr lang="ru-RU" altLang="ru-RU" sz="2000" dirty="0"/>
              <a:t>, в т. ч. на объектах организаций системы «</a:t>
            </a:r>
            <a:r>
              <a:rPr lang="ru-RU" altLang="ru-RU" sz="2000" dirty="0" err="1"/>
              <a:t>Транснефть</a:t>
            </a:r>
            <a:r>
              <a:rPr lang="ru-RU" altLang="ru-RU" sz="2000" dirty="0"/>
              <a:t>».</a:t>
            </a:r>
          </a:p>
        </p:txBody>
      </p:sp>
      <p:pic>
        <p:nvPicPr>
          <p:cNvPr id="16" name="Picture 4" descr="http://www.ventureinspection.co.uk/files/1414/2667/4191/mp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1" r="4386"/>
          <a:stretch/>
        </p:blipFill>
        <p:spPr bwMode="auto">
          <a:xfrm>
            <a:off x="5057056" y="2502587"/>
            <a:ext cx="3207772" cy="321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8.3lian.com/mb/01/1/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10" descr="http://master-class.theup.ru/wp-content/themes/mcthema/images/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" r="78199"/>
          <a:stretch/>
        </p:blipFill>
        <p:spPr bwMode="auto">
          <a:xfrm>
            <a:off x="658849" y="236855"/>
            <a:ext cx="751064" cy="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51022" y="284149"/>
            <a:ext cx="6096000" cy="3755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ЧОУ ДПО «МАСТЕР – КЛАСС»</a:t>
            </a:r>
          </a:p>
        </p:txBody>
      </p:sp>
      <p:sp>
        <p:nvSpPr>
          <p:cNvPr id="6" name="AutoShape 2" descr="http://trikontech.com/admin/userfiles/text/58e061dafea6153d1391a6b6244c03c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9552" y="1598523"/>
            <a:ext cx="7488832" cy="4941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ТРУДОЕМКОСТЬ ОБУЧЕНИЯ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578" y="659718"/>
            <a:ext cx="65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Магнитный (магнитопорошковый) контроль материалов и сварных соединений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58849" y="1484784"/>
            <a:ext cx="736953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15900" y="4718691"/>
            <a:ext cx="80216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ru-RU" sz="2000" b="1" dirty="0" smtClean="0"/>
              <a:t>80 </a:t>
            </a:r>
            <a:r>
              <a:rPr lang="ru-RU" altLang="ru-RU" sz="2000" b="1" dirty="0" smtClean="0"/>
              <a:t>часов </a:t>
            </a:r>
            <a:r>
              <a:rPr lang="ru-RU" altLang="ru-RU" sz="2000" dirty="0"/>
              <a:t>- для лиц, не имеющих уровня квалификации согласно ПБ 03-440-02;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ru-RU" sz="2000" b="1" dirty="0" smtClean="0"/>
              <a:t>40 </a:t>
            </a:r>
            <a:r>
              <a:rPr lang="ru-RU" altLang="ru-RU" sz="2000" b="1" dirty="0"/>
              <a:t>часов </a:t>
            </a:r>
            <a:r>
              <a:rPr lang="ru-RU" altLang="ru-RU" sz="2000" dirty="0"/>
              <a:t>- для лиц, имеющих I уровень квалификации согласно ПБ 03-440-02;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ru-RU" sz="2000" b="1" dirty="0" smtClean="0"/>
              <a:t>80 </a:t>
            </a:r>
            <a:r>
              <a:rPr lang="ru-RU" altLang="ru-RU" sz="2000" b="1" dirty="0"/>
              <a:t>часов </a:t>
            </a:r>
            <a:r>
              <a:rPr lang="ru-RU" altLang="ru-RU" sz="2000" dirty="0"/>
              <a:t>- для лиц, выполняющих работы на объектах организаций системы «</a:t>
            </a:r>
            <a:r>
              <a:rPr lang="ru-RU" altLang="ru-RU" sz="2000" dirty="0" err="1"/>
              <a:t>Транснефть</a:t>
            </a:r>
            <a:r>
              <a:rPr lang="ru-RU" altLang="ru-RU" sz="2000" dirty="0"/>
              <a:t>». </a:t>
            </a:r>
          </a:p>
        </p:txBody>
      </p:sp>
      <p:pic>
        <p:nvPicPr>
          <p:cNvPr id="4106" name="Picture 10" descr="http://k.holalang.ru/images/shutterstock_1645598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2010937"/>
            <a:ext cx="4085986" cy="27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1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8.3lian.com/mb/01/1/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5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10" descr="http://master-class.theup.ru/wp-content/themes/mcthema/images/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" r="78199"/>
          <a:stretch/>
        </p:blipFill>
        <p:spPr bwMode="auto">
          <a:xfrm>
            <a:off x="658849" y="236855"/>
            <a:ext cx="751064" cy="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51022" y="284149"/>
            <a:ext cx="6096000" cy="3755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ЧОУ ДПО «МАСТЕР – КЛАСС»</a:t>
            </a:r>
          </a:p>
        </p:txBody>
      </p:sp>
      <p:sp>
        <p:nvSpPr>
          <p:cNvPr id="6" name="AutoShape 2" descr="http://trikontech.com/admin/userfiles/text/58e061dafea6153d1391a6b6244c03c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9552" y="1598523"/>
            <a:ext cx="7488832" cy="4941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РЕЗУЛЬТАТЫ ОБУЧЕНИЯ 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7578" y="659718"/>
            <a:ext cx="65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Магнитный (магнитопорошковый) контроль материалов и сварных соединений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58849" y="1484784"/>
            <a:ext cx="736953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34048" y="2192670"/>
            <a:ext cx="874858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2000" b="1" dirty="0"/>
              <a:t>   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 освоения программы слушатель должен знать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eaLnBrk="1" hangingPunct="1">
              <a:defRPr/>
            </a:pP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физические основы 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средства и технологию проведения 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типы дефектов материалов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сварных соединений,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их образования;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нормы оценки качества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по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результатам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регистрации </a:t>
            </a:r>
          </a:p>
          <a:p>
            <a:pPr eaLnBrk="1" hangingPunct="1"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и оформлению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результатов 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правила оформления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технологической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инструкции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для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К.</a:t>
            </a:r>
          </a:p>
        </p:txBody>
      </p:sp>
      <p:pic>
        <p:nvPicPr>
          <p:cNvPr id="2050" name="Picture 2" descr="Картинки по запросу liquid penetrant tes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42" y="3752850"/>
            <a:ext cx="4221317" cy="256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8.3lian.com/mb/01/1/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5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10" descr="http://master-class.theup.ru/wp-content/themes/mcthema/images/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" r="78199"/>
          <a:stretch/>
        </p:blipFill>
        <p:spPr bwMode="auto">
          <a:xfrm>
            <a:off x="658849" y="236855"/>
            <a:ext cx="751064" cy="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51022" y="284149"/>
            <a:ext cx="6096000" cy="3755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ЧОУ ДПО «МАСТЕР – КЛАСС»</a:t>
            </a:r>
          </a:p>
        </p:txBody>
      </p:sp>
      <p:sp>
        <p:nvSpPr>
          <p:cNvPr id="6" name="AutoShape 2" descr="http://trikontech.com/admin/userfiles/text/58e061dafea6153d1391a6b6244c03c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9552" y="1883351"/>
            <a:ext cx="7488832" cy="4941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РЕЗУЛЬТАТЫ ОБУЧЕНИЯ 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7578" y="659718"/>
            <a:ext cx="65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Магнитный (магнитопорошковый) контроль материалов и сварных соединений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58849" y="1484784"/>
            <a:ext cx="736953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1916" y="2353598"/>
            <a:ext cx="89645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2000" b="1" dirty="0"/>
              <a:t>   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 освоения программы слушатель должен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уметь:</a:t>
            </a:r>
          </a:p>
          <a:p>
            <a:pPr algn="just" eaLnBrk="1" hangingPunct="1">
              <a:defRPr/>
            </a:pP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выявлять и определять несплошности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контролируемого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объекта;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применять средства контроля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регистрировать результаты 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оформлять заключения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протоколы, акты) о контроле;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определять нормы оценки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качества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конкретного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объекта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описывать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технологические</a:t>
            </a:r>
          </a:p>
          <a:p>
            <a:pPr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операции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необходимые для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выполнения МК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122" name="Picture 2" descr="http://etalon-rk.ru/data/uploads/images/magnitoporoshkovyj-kontrol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86200"/>
            <a:ext cx="4211723" cy="279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7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8.3lian.com/mb/01/1/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5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10" descr="http://master-class.theup.ru/wp-content/themes/mcthema/images/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" r="78199"/>
          <a:stretch/>
        </p:blipFill>
        <p:spPr bwMode="auto">
          <a:xfrm>
            <a:off x="658849" y="236855"/>
            <a:ext cx="751064" cy="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51022" y="284149"/>
            <a:ext cx="6096000" cy="3755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ЧОУ ДПО «МАСТЕР – КЛАСС»</a:t>
            </a:r>
          </a:p>
        </p:txBody>
      </p:sp>
      <p:sp>
        <p:nvSpPr>
          <p:cNvPr id="6" name="AutoShape 2" descr="http://trikontech.com/admin/userfiles/text/58e061dafea6153d1391a6b6244c03c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9552" y="1598523"/>
            <a:ext cx="7488832" cy="4941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ТРЕБОВАНИЯ К СЛУШАТЕЛЯМ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7578" y="659718"/>
            <a:ext cx="65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Магнитный (магнитопорошковый) контроль материалов и сварных соединений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58849" y="1484784"/>
            <a:ext cx="736953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4017" y="2092670"/>
            <a:ext cx="819030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ru-RU" sz="2000" dirty="0"/>
              <a:t>возраст не моложе 18 лет;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ru-RU" sz="2000" dirty="0"/>
              <a:t>среднее профессиональное и (или) высшее образование;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ru-RU" sz="2000" dirty="0"/>
              <a:t>опыт работы в области М</a:t>
            </a:r>
            <a:r>
              <a:rPr lang="ru-RU" altLang="ru-RU" sz="2000" dirty="0" smtClean="0"/>
              <a:t>К не </a:t>
            </a:r>
            <a:r>
              <a:rPr lang="ru-RU" altLang="ru-RU" sz="2000" dirty="0"/>
              <a:t>менее </a:t>
            </a:r>
            <a:r>
              <a:rPr lang="ru-RU" altLang="ru-RU" sz="2000" dirty="0" smtClean="0"/>
              <a:t>9 </a:t>
            </a:r>
            <a:r>
              <a:rPr lang="ru-RU" altLang="ru-RU" sz="2000" dirty="0"/>
              <a:t>месяцев </a:t>
            </a:r>
            <a:r>
              <a:rPr lang="ru-RU" altLang="ru-RU" sz="2000" dirty="0" smtClean="0"/>
              <a:t>(</a:t>
            </a:r>
            <a:r>
              <a:rPr lang="ru-RU" altLang="ru-RU" sz="2000" dirty="0"/>
              <a:t>для </a:t>
            </a:r>
            <a:r>
              <a:rPr lang="ru-RU" altLang="ru-RU" sz="2000" dirty="0" smtClean="0"/>
              <a:t>лиц I </a:t>
            </a:r>
            <a:r>
              <a:rPr lang="ru-RU" altLang="ru-RU" sz="2000" dirty="0"/>
              <a:t>уровня квалификации </a:t>
            </a:r>
            <a:r>
              <a:rPr lang="ru-RU" altLang="ru-RU" sz="2000" dirty="0" smtClean="0"/>
              <a:t>согласно ПБ 03-440-02</a:t>
            </a:r>
            <a:r>
              <a:rPr lang="ru-RU" altLang="ru-RU" sz="2000" dirty="0"/>
              <a:t>), </a:t>
            </a:r>
            <a:endParaRPr lang="ru-RU" altLang="ru-RU" sz="2000" dirty="0" smtClean="0"/>
          </a:p>
          <a:p>
            <a:pPr marL="0" indent="0" algn="just" eaLnBrk="1" hangingPunct="1"/>
            <a:r>
              <a:rPr lang="ru-RU" altLang="ru-RU" sz="2000" dirty="0"/>
              <a:t> </a:t>
            </a:r>
            <a:r>
              <a:rPr lang="ru-RU" altLang="ru-RU" sz="2000" dirty="0" smtClean="0"/>
              <a:t>    не </a:t>
            </a:r>
            <a:r>
              <a:rPr lang="ru-RU" altLang="ru-RU" sz="2000" dirty="0"/>
              <a:t>менее </a:t>
            </a:r>
            <a:r>
              <a:rPr lang="ru-RU" altLang="ru-RU" sz="2000" dirty="0" smtClean="0"/>
              <a:t>12 </a:t>
            </a:r>
            <a:r>
              <a:rPr lang="ru-RU" altLang="ru-RU" sz="2000" dirty="0"/>
              <a:t>месяцев (для лиц, </a:t>
            </a:r>
            <a:r>
              <a:rPr lang="ru-RU" altLang="ru-RU" sz="2000" dirty="0" smtClean="0"/>
              <a:t>не </a:t>
            </a:r>
          </a:p>
          <a:p>
            <a:pPr marL="0" indent="0" algn="just" eaLnBrk="1" hangingPunct="1"/>
            <a:r>
              <a:rPr lang="ru-RU" altLang="ru-RU" sz="2000" dirty="0"/>
              <a:t> </a:t>
            </a:r>
            <a:r>
              <a:rPr lang="ru-RU" altLang="ru-RU" sz="2000" dirty="0" smtClean="0"/>
              <a:t>    имеющих </a:t>
            </a:r>
            <a:r>
              <a:rPr lang="ru-RU" altLang="ru-RU" sz="2000" dirty="0"/>
              <a:t>уровня </a:t>
            </a:r>
            <a:r>
              <a:rPr lang="ru-RU" altLang="ru-RU" sz="2000" dirty="0" smtClean="0"/>
              <a:t>квалификации </a:t>
            </a:r>
          </a:p>
          <a:p>
            <a:pPr marL="0" indent="0" algn="just" eaLnBrk="1" hangingPunct="1"/>
            <a:r>
              <a:rPr lang="ru-RU" altLang="ru-RU" sz="2000" dirty="0"/>
              <a:t> </a:t>
            </a:r>
            <a:r>
              <a:rPr lang="ru-RU" altLang="ru-RU" sz="2000" dirty="0" smtClean="0"/>
              <a:t>    согласно </a:t>
            </a:r>
            <a:r>
              <a:rPr lang="ru-RU" altLang="ru-RU" sz="2000" dirty="0"/>
              <a:t>ПБ 03-440-02);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ru-RU" sz="2000" dirty="0"/>
              <a:t>медицинское заключение </a:t>
            </a:r>
            <a:r>
              <a:rPr lang="ru-RU" altLang="ru-RU" sz="2000" dirty="0" smtClean="0"/>
              <a:t>об</a:t>
            </a:r>
          </a:p>
          <a:p>
            <a:pPr marL="0" indent="0" algn="just" eaLnBrk="1" hangingPunct="1"/>
            <a:r>
              <a:rPr lang="ru-RU" altLang="ru-RU" sz="2000" dirty="0"/>
              <a:t> </a:t>
            </a:r>
            <a:r>
              <a:rPr lang="ru-RU" altLang="ru-RU" sz="2000" dirty="0" smtClean="0"/>
              <a:t>    отсутствии противопоказаний </a:t>
            </a:r>
          </a:p>
          <a:p>
            <a:pPr marL="0" indent="0" algn="just" eaLnBrk="1" hangingPunct="1"/>
            <a:r>
              <a:rPr lang="ru-RU" altLang="ru-RU" sz="2000" dirty="0"/>
              <a:t> </a:t>
            </a:r>
            <a:r>
              <a:rPr lang="ru-RU" altLang="ru-RU" sz="2000" dirty="0" smtClean="0"/>
              <a:t>    к </a:t>
            </a:r>
            <a:r>
              <a:rPr lang="ru-RU" altLang="ru-RU" sz="2000" dirty="0"/>
              <a:t>работе по состоянию </a:t>
            </a:r>
            <a:endParaRPr lang="ru-RU" altLang="ru-RU" sz="2000" dirty="0" smtClean="0"/>
          </a:p>
          <a:p>
            <a:pPr marL="0" indent="0" algn="just" eaLnBrk="1" hangingPunct="1"/>
            <a:r>
              <a:rPr lang="ru-RU" altLang="ru-RU" sz="2000" dirty="0"/>
              <a:t> </a:t>
            </a:r>
            <a:r>
              <a:rPr lang="ru-RU" altLang="ru-RU" sz="2000" dirty="0" smtClean="0"/>
              <a:t>    здоровья </a:t>
            </a:r>
            <a:r>
              <a:rPr lang="ru-RU" altLang="ru-RU" sz="2000" dirty="0"/>
              <a:t>данным методом </a:t>
            </a:r>
            <a:endParaRPr lang="ru-RU" altLang="ru-RU" sz="2000" dirty="0" smtClean="0"/>
          </a:p>
          <a:p>
            <a:pPr marL="0" indent="0" algn="just" eaLnBrk="1" hangingPunct="1"/>
            <a:r>
              <a:rPr lang="ru-RU" altLang="ru-RU" sz="2000" dirty="0"/>
              <a:t> </a:t>
            </a:r>
            <a:r>
              <a:rPr lang="ru-RU" altLang="ru-RU" sz="2000" dirty="0" smtClean="0"/>
              <a:t>    контроля</a:t>
            </a:r>
            <a:r>
              <a:rPr lang="ru-RU" altLang="ru-RU" sz="2000" dirty="0"/>
              <a:t>. </a:t>
            </a:r>
          </a:p>
        </p:txBody>
      </p:sp>
      <p:pic>
        <p:nvPicPr>
          <p:cNvPr id="7170" name="Picture 2" descr="http://www.digitalistmag.com/files/2016/03/sap20lumir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8" b="12543"/>
          <a:stretch/>
        </p:blipFill>
        <p:spPr bwMode="auto">
          <a:xfrm>
            <a:off x="4571999" y="3802843"/>
            <a:ext cx="4372422" cy="282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8.3lian.com/mb/01/1/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5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10" descr="http://master-class.theup.ru/wp-content/themes/mcthema/images/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" r="78199"/>
          <a:stretch/>
        </p:blipFill>
        <p:spPr bwMode="auto">
          <a:xfrm>
            <a:off x="658849" y="236855"/>
            <a:ext cx="751064" cy="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51022" y="284149"/>
            <a:ext cx="6096000" cy="3755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ЧОУ ДПО «МАСТЕР – КЛАСС»</a:t>
            </a:r>
          </a:p>
        </p:txBody>
      </p:sp>
      <p:sp>
        <p:nvSpPr>
          <p:cNvPr id="6" name="AutoShape 2" descr="http://trikontech.com/admin/userfiles/text/58e061dafea6153d1391a6b6244c03c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9552" y="1598523"/>
            <a:ext cx="7488832" cy="4941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ФОРМА И РЕЖИМ ОБУЧЕНИЯ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578" y="659718"/>
            <a:ext cx="65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Магнитный (магнитопорошковый) контроль материалов и сварных соединений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58849" y="1484784"/>
            <a:ext cx="736953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4"/>
          <p:cNvSpPr>
            <a:spLocks noChangeArrowheads="1"/>
          </p:cNvSpPr>
          <p:nvPr/>
        </p:nvSpPr>
        <p:spPr bwMode="auto">
          <a:xfrm>
            <a:off x="539552" y="5791200"/>
            <a:ext cx="8096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ru-RU" sz="2000" dirty="0"/>
              <a:t>форма обучения – очная с отрывом от работы;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ru-RU" sz="2000" dirty="0"/>
              <a:t>режим обучения устанавливается при наборе группы.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t="5637"/>
          <a:stretch/>
        </p:blipFill>
        <p:spPr>
          <a:xfrm>
            <a:off x="1320224" y="2092105"/>
            <a:ext cx="5640907" cy="354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8.3lian.com/mb/01/1/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5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10" descr="http://master-class.theup.ru/wp-content/themes/mcthema/images/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" r="78199"/>
          <a:stretch/>
        </p:blipFill>
        <p:spPr bwMode="auto">
          <a:xfrm>
            <a:off x="658849" y="236855"/>
            <a:ext cx="751064" cy="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51022" y="284149"/>
            <a:ext cx="6096000" cy="3755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ЧОУ ДПО «МАСТЕР – КЛАСС»</a:t>
            </a:r>
          </a:p>
        </p:txBody>
      </p:sp>
      <p:sp>
        <p:nvSpPr>
          <p:cNvPr id="6" name="AutoShape 2" descr="http://trikontech.com/admin/userfiles/text/58e061dafea6153d1391a6b6244c03c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9552" y="1506420"/>
            <a:ext cx="7488832" cy="4941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МАТЕРИАЛЬНО-ТЕХНИЧЕСКАЯ БАЗА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578" y="659718"/>
            <a:ext cx="65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Магнитный (магнитопорошковый) контроль материалов и сварных соединений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58849" y="1484784"/>
            <a:ext cx="736953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www.aktest.ru/imgs/mpy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37" y="2288648"/>
            <a:ext cx="3311395" cy="327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30484" y="1991713"/>
            <a:ext cx="47688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ru-RU" dirty="0"/>
              <a:t>компьютеры с программным </a:t>
            </a:r>
            <a:r>
              <a:rPr lang="ru-RU" altLang="ru-RU" dirty="0" smtClean="0"/>
              <a:t>обеспечением, мультимедийный </a:t>
            </a:r>
            <a:r>
              <a:rPr lang="ru-RU" altLang="ru-RU" dirty="0"/>
              <a:t>проектор;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ru-RU" dirty="0"/>
              <a:t>программный комплекс для тестирования;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dirty="0" smtClean="0"/>
              <a:t>дефектоскопы </a:t>
            </a:r>
            <a:r>
              <a:rPr lang="ru-RU" altLang="ru-RU" dirty="0"/>
              <a:t>на постоянных </a:t>
            </a:r>
            <a:r>
              <a:rPr lang="ru-RU" altLang="ru-RU" dirty="0" smtClean="0"/>
              <a:t>и переменных магнитах;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dirty="0" smtClean="0"/>
              <a:t>контрольные образцы для </a:t>
            </a:r>
            <a:r>
              <a:rPr lang="ru-RU" altLang="ru-RU" dirty="0"/>
              <a:t>определения качества магнитной суспензии, режимов </a:t>
            </a:r>
            <a:r>
              <a:rPr lang="ru-RU" altLang="ru-RU" dirty="0" smtClean="0"/>
              <a:t>намагничивания;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dirty="0"/>
              <a:t>магнитопорошковая </a:t>
            </a:r>
            <a:r>
              <a:rPr lang="ru-RU" altLang="ru-RU" dirty="0" smtClean="0"/>
              <a:t>суспензия в </a:t>
            </a:r>
            <a:r>
              <a:rPr lang="ru-RU" altLang="ru-RU" dirty="0"/>
              <a:t>аэрозольных </a:t>
            </a:r>
            <a:r>
              <a:rPr lang="ru-RU" altLang="ru-RU" dirty="0" smtClean="0"/>
              <a:t>баллонах;</a:t>
            </a:r>
            <a:endParaRPr lang="ru-RU" altLang="ru-RU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dirty="0" smtClean="0"/>
              <a:t>образцы </a:t>
            </a:r>
            <a:r>
              <a:rPr lang="ru-RU" altLang="ru-RU" dirty="0"/>
              <a:t>с дефектами;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ru-RU" dirty="0"/>
              <a:t>нормативные документы, учебная, техническая литература и наглядные пособия. </a:t>
            </a:r>
          </a:p>
        </p:txBody>
      </p:sp>
    </p:spTree>
    <p:extLst>
      <p:ext uri="{BB962C8B-B14F-4D97-AF65-F5344CB8AC3E}">
        <p14:creationId xmlns:p14="http://schemas.microsoft.com/office/powerpoint/2010/main" val="8251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8.3lian.com/mb/01/1/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5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10" descr="http://master-class.theup.ru/wp-content/themes/mcthema/images/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" r="78199"/>
          <a:stretch/>
        </p:blipFill>
        <p:spPr bwMode="auto">
          <a:xfrm>
            <a:off x="658849" y="236855"/>
            <a:ext cx="751064" cy="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51022" y="284149"/>
            <a:ext cx="6096000" cy="3755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ЧОУ ДПО «МАСТЕР – КЛАСС»</a:t>
            </a:r>
          </a:p>
        </p:txBody>
      </p:sp>
      <p:sp>
        <p:nvSpPr>
          <p:cNvPr id="6" name="AutoShape 2" descr="http://trikontech.com/admin/userfiles/text/58e061dafea6153d1391a6b6244c03c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9552" y="1598523"/>
            <a:ext cx="7488832" cy="4941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ИТОГОВАЯ АТТЕСТАЦИЯ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578" y="659718"/>
            <a:ext cx="65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Магнитный (магнитопорошковый) контроль материалов и сварных соединений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58849" y="1484784"/>
            <a:ext cx="736953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neupusti.net/wp-content/uploads/2017/02/Happy-graduates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r="46660"/>
          <a:stretch/>
        </p:blipFill>
        <p:spPr bwMode="auto">
          <a:xfrm>
            <a:off x="5720157" y="2336662"/>
            <a:ext cx="3015516" cy="381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60" y="2133321"/>
            <a:ext cx="5486876" cy="2981202"/>
          </a:xfrm>
          <a:prstGeom prst="rect">
            <a:avLst/>
          </a:prstGeom>
        </p:spPr>
      </p:pic>
      <p:sp>
        <p:nvSpPr>
          <p:cNvPr id="15" name="Прямоугольник 2"/>
          <p:cNvSpPr>
            <a:spLocks noChangeArrowheads="1"/>
          </p:cNvSpPr>
          <p:nvPr/>
        </p:nvSpPr>
        <p:spPr bwMode="auto">
          <a:xfrm>
            <a:off x="250392" y="5114523"/>
            <a:ext cx="5352346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</a:rPr>
              <a:t>Слушателям, успешно освоившим программу и прошедшим итоговую аттестацию, выдается удостоверение о повышении квалификации.</a:t>
            </a:r>
          </a:p>
        </p:txBody>
      </p:sp>
    </p:spTree>
    <p:extLst>
      <p:ext uri="{BB962C8B-B14F-4D97-AF65-F5344CB8AC3E}">
        <p14:creationId xmlns:p14="http://schemas.microsoft.com/office/powerpoint/2010/main" val="11722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606</Words>
  <Application>Microsoft Office PowerPoint</Application>
  <PresentationFormat>Экран (4:3)</PresentationFormat>
  <Paragraphs>95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宋体</vt:lpstr>
      <vt:lpstr>Arial</vt:lpstr>
      <vt:lpstr>Arial Black</vt:lpstr>
      <vt:lpstr>Calibri</vt:lpstr>
      <vt:lpstr>黑体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64</cp:revision>
  <dcterms:created xsi:type="dcterms:W3CDTF">2014-04-22T15:40:14Z</dcterms:created>
  <dcterms:modified xsi:type="dcterms:W3CDTF">2018-07-20T13:45:38Z</dcterms:modified>
</cp:coreProperties>
</file>